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65" r:id="rId2"/>
    <p:sldId id="273" r:id="rId3"/>
    <p:sldId id="274" r:id="rId4"/>
    <p:sldId id="272" r:id="rId5"/>
    <p:sldId id="264" r:id="rId6"/>
    <p:sldId id="269" r:id="rId7"/>
    <p:sldId id="271" r:id="rId8"/>
    <p:sldId id="270" r:id="rId9"/>
    <p:sldId id="268" r:id="rId10"/>
    <p:sldId id="293" r:id="rId11"/>
    <p:sldId id="294" r:id="rId12"/>
    <p:sldId id="266" r:id="rId13"/>
    <p:sldId id="267" r:id="rId14"/>
    <p:sldId id="256" r:id="rId15"/>
    <p:sldId id="257" r:id="rId16"/>
    <p:sldId id="258" r:id="rId17"/>
    <p:sldId id="259" r:id="rId18"/>
    <p:sldId id="260" r:id="rId19"/>
    <p:sldId id="261" r:id="rId20"/>
    <p:sldId id="262" r:id="rId21"/>
    <p:sldId id="263" r:id="rId22"/>
    <p:sldId id="305" r:id="rId23"/>
    <p:sldId id="287" r:id="rId24"/>
    <p:sldId id="288" r:id="rId25"/>
    <p:sldId id="284" r:id="rId26"/>
    <p:sldId id="290" r:id="rId27"/>
    <p:sldId id="295" r:id="rId28"/>
    <p:sldId id="296" r:id="rId29"/>
    <p:sldId id="298" r:id="rId30"/>
    <p:sldId id="299" r:id="rId31"/>
    <p:sldId id="301" r:id="rId32"/>
    <p:sldId id="302" r:id="rId33"/>
    <p:sldId id="303" r:id="rId34"/>
    <p:sldId id="304" r:id="rId35"/>
    <p:sldId id="275" r:id="rId36"/>
    <p:sldId id="282" r:id="rId37"/>
    <p:sldId id="307" r:id="rId38"/>
    <p:sldId id="306" r:id="rId39"/>
    <p:sldId id="308" r:id="rId40"/>
    <p:sldId id="309" r:id="rId41"/>
    <p:sldId id="310" r:id="rId42"/>
    <p:sldId id="276" r:id="rId43"/>
    <p:sldId id="297" r:id="rId44"/>
    <p:sldId id="311"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55" autoAdjust="0"/>
  </p:normalViewPr>
  <p:slideViewPr>
    <p:cSldViewPr>
      <p:cViewPr varScale="1">
        <p:scale>
          <a:sx n="62" d="100"/>
          <a:sy n="62" d="100"/>
        </p:scale>
        <p:origin x="-1512"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C267E-4514-4836-A66B-BE2EEE2120BA}" type="datetimeFigureOut">
              <a:rPr lang="en-US" smtClean="0"/>
              <a:pPr/>
              <a:t>3/27/2011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05A6B-2DDB-4226-8952-C21003A3DC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a:t>
            </a:r>
            <a:r>
              <a:rPr lang="en-US" baseline="0" dirty="0" smtClean="0"/>
              <a:t> beginning: orientation</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Actress showing the parts of an electromagnet and how to assemble it slowly and smoothly. She also provides the explanation at a slow pace for it to be more easily understandable.</a:t>
            </a:r>
          </a:p>
          <a:p>
            <a:pPr>
              <a:buFont typeface="Arial" pitchFamily="34" charset="0"/>
              <a:buChar char="•"/>
            </a:pPr>
            <a:r>
              <a:rPr lang="en-US" baseline="0" dirty="0" smtClean="0"/>
              <a:t>Flow of the video is totally learner-controlled in that individual can restart it, pause it, fast forward it, play it backwards etc…</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Absorb activity – presentation –</a:t>
            </a:r>
            <a:r>
              <a:rPr lang="en-US" baseline="0" dirty="0" smtClean="0"/>
              <a:t> physical demonstration</a:t>
            </a:r>
            <a:endParaRPr lang="en-US" dirty="0" smtClean="0"/>
          </a:p>
          <a:p>
            <a:endParaRPr lang="en-US" dirty="0" smtClean="0"/>
          </a:p>
          <a:p>
            <a:r>
              <a:rPr lang="en-US" dirty="0" smtClean="0"/>
              <a:t>*The</a:t>
            </a:r>
            <a:r>
              <a:rPr lang="en-US" baseline="0" dirty="0" smtClean="0"/>
              <a:t> module starts with a short video showing how to assemble an electromagnet and its part. This purports to provide basic vocabulary or concepts related to an electromagnet. </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Discovery activity</a:t>
            </a:r>
          </a:p>
          <a:p>
            <a:pPr>
              <a:buFont typeface="Arial" charset="0"/>
              <a:buChar char="•"/>
            </a:pPr>
            <a:r>
              <a:rPr lang="en-US" dirty="0" smtClean="0"/>
              <a:t>This activity can also be used</a:t>
            </a:r>
            <a:r>
              <a:rPr lang="en-US" baseline="0" dirty="0" smtClean="0"/>
              <a:t> as a group discussion activity…</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to the preceding discovery activity…</a:t>
            </a:r>
          </a:p>
          <a:p>
            <a:r>
              <a:rPr lang="en-US" baseline="0" dirty="0" smtClean="0"/>
              <a:t>*rhetorical question: ponder activity</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Need</a:t>
            </a:r>
            <a:r>
              <a:rPr lang="en-US" baseline="0" dirty="0" smtClean="0"/>
              <a:t> to know 1</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Discovery activity</a:t>
            </a:r>
          </a:p>
          <a:p>
            <a:pPr>
              <a:buFont typeface="Arial" charset="0"/>
              <a:buChar char="•"/>
            </a:pPr>
            <a:r>
              <a:rPr lang="en-US" dirty="0" smtClean="0"/>
              <a:t>This activity can also be used</a:t>
            </a:r>
            <a:r>
              <a:rPr lang="en-US" baseline="0" dirty="0" smtClean="0"/>
              <a:t> as a group discussion activity…</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*Need to know 2: navigation</a:t>
            </a:r>
          </a:p>
          <a:p>
            <a:pPr>
              <a:buFont typeface="Arial" pitchFamily="34" charset="0"/>
              <a:buNone/>
            </a:pPr>
            <a:r>
              <a:rPr lang="en-US" dirty="0" smtClean="0"/>
              <a:t>*in addition to navigation buttons, inserted hyperlinks can also be used.</a:t>
            </a:r>
          </a:p>
          <a:p>
            <a:pPr>
              <a:buFont typeface="Arial" pitchFamily="34" charset="0"/>
              <a:buNone/>
            </a:pPr>
            <a:endParaRPr lang="en-US" dirty="0" smtClean="0"/>
          </a:p>
          <a:p>
            <a:pPr>
              <a:buFont typeface="Arial" pitchFamily="34" charset="0"/>
              <a:buNone/>
            </a:pPr>
            <a:r>
              <a:rPr lang="en-US" smtClean="0"/>
              <a:t>NOT</a:t>
            </a:r>
            <a:r>
              <a:rPr lang="en-US" baseline="0" smtClean="0"/>
              <a:t> ON DREAMWEAVER</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Discovery activity</a:t>
            </a:r>
          </a:p>
          <a:p>
            <a:pPr>
              <a:buFont typeface="Arial" charset="0"/>
              <a:buChar char="•"/>
            </a:pPr>
            <a:r>
              <a:rPr lang="en-US" dirty="0" smtClean="0"/>
              <a:t>This activity can also be used</a:t>
            </a:r>
            <a:r>
              <a:rPr lang="en-US" baseline="0" dirty="0" smtClean="0"/>
              <a:t> as a group discussion activity…</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41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42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43</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*Establishing</a:t>
            </a:r>
            <a:r>
              <a:rPr lang="en-US" baseline="0" dirty="0" smtClean="0"/>
              <a:t> and conveying </a:t>
            </a:r>
            <a:r>
              <a:rPr lang="en-US" dirty="0" smtClean="0"/>
              <a:t>instructional purpose +informing learners of the</a:t>
            </a:r>
            <a:r>
              <a:rPr lang="en-US" baseline="0" dirty="0" smtClean="0"/>
              <a:t> objectives of the module.</a:t>
            </a:r>
          </a:p>
          <a:p>
            <a:r>
              <a:rPr lang="en-US" baseline="0" dirty="0" smtClean="0"/>
              <a:t>*When they click on each present box the corresponding objective will show up.</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Gaining</a:t>
            </a:r>
            <a:r>
              <a:rPr lang="en-US" baseline="0" dirty="0" smtClean="0"/>
              <a:t> attention</a:t>
            </a:r>
          </a:p>
          <a:p>
            <a:pPr>
              <a:buFont typeface="Arial" pitchFamily="34" charset="0"/>
              <a:buNone/>
            </a:pPr>
            <a:r>
              <a:rPr lang="en-US" baseline="0" dirty="0" smtClean="0"/>
              <a:t>* Learner will be reminded his or her answer again at the end of the learning module. At this point, the learner will be asked to what extent their predictions came true after working on the module. </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*Establishing</a:t>
            </a:r>
            <a:r>
              <a:rPr lang="en-US" baseline="0" dirty="0" smtClean="0"/>
              <a:t> and conveying </a:t>
            </a:r>
            <a:r>
              <a:rPr lang="en-US" dirty="0" smtClean="0"/>
              <a:t>instructional purpose +informing learners of the</a:t>
            </a:r>
            <a:r>
              <a:rPr lang="en-US" baseline="0" dirty="0" smtClean="0"/>
              <a:t> objectives of the module.</a:t>
            </a:r>
          </a:p>
          <a:p>
            <a:r>
              <a:rPr lang="en-US" baseline="0" dirty="0" smtClean="0"/>
              <a:t>*When they click on each present box the corresponding objective will show up.</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*Expository</a:t>
            </a:r>
            <a:r>
              <a:rPr lang="en-US" baseline="0" dirty="0" smtClean="0"/>
              <a:t> question setting the ground for the video demonstration…</a:t>
            </a:r>
          </a:p>
          <a:p>
            <a:r>
              <a:rPr lang="en-US" baseline="0" dirty="0" smtClean="0"/>
              <a:t>*After given objectives of the module, learners are given the right to create their own learning objectives or goals…This assumed to give them solid reasons to study the learning module, thus increasing their motivation…</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*Establishing assessment</a:t>
            </a:r>
            <a:r>
              <a:rPr lang="en-US" baseline="0" dirty="0" smtClean="0"/>
              <a:t> criteria and giving learners the chance to come up with their own criteria…So, they would have the chance to be the judge of their own learning.</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 ON DREAMWEAVER</a:t>
            </a:r>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805A6B-2DDB-4226-8952-C21003A3DC8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98EEB-5DB9-41E7-A260-EDD64B9671F7}" type="datetimeFigureOut">
              <a:rPr lang="en-US" smtClean="0"/>
              <a:pPr/>
              <a:t>3/27/2011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425988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98EEB-5DB9-41E7-A260-EDD64B9671F7}" type="datetimeFigureOut">
              <a:rPr lang="en-US" smtClean="0"/>
              <a:pPr/>
              <a:t>3/27/2011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52143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98EEB-5DB9-41E7-A260-EDD64B9671F7}" type="datetimeFigureOut">
              <a:rPr lang="en-US" smtClean="0"/>
              <a:pPr/>
              <a:t>3/27/2011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95155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98EEB-5DB9-41E7-A260-EDD64B9671F7}" type="datetimeFigureOut">
              <a:rPr lang="en-US" smtClean="0"/>
              <a:pPr/>
              <a:t>3/27/2011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52178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98EEB-5DB9-41E7-A260-EDD64B9671F7}" type="datetimeFigureOut">
              <a:rPr lang="en-US" smtClean="0"/>
              <a:pPr/>
              <a:t>3/27/2011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43732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98EEB-5DB9-41E7-A260-EDD64B9671F7}" type="datetimeFigureOut">
              <a:rPr lang="en-US" smtClean="0"/>
              <a:pPr/>
              <a:t>3/27/2011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51756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98EEB-5DB9-41E7-A260-EDD64B9671F7}" type="datetimeFigureOut">
              <a:rPr lang="en-US" smtClean="0"/>
              <a:pPr/>
              <a:t>3/27/2011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26467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98EEB-5DB9-41E7-A260-EDD64B9671F7}" type="datetimeFigureOut">
              <a:rPr lang="en-US" smtClean="0"/>
              <a:pPr/>
              <a:t>3/27/2011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45488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98EEB-5DB9-41E7-A260-EDD64B9671F7}" type="datetimeFigureOut">
              <a:rPr lang="en-US" smtClean="0"/>
              <a:pPr/>
              <a:t>3/27/2011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18083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98EEB-5DB9-41E7-A260-EDD64B9671F7}" type="datetimeFigureOut">
              <a:rPr lang="en-US" smtClean="0"/>
              <a:pPr/>
              <a:t>3/27/2011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05148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98EEB-5DB9-41E7-A260-EDD64B9671F7}" type="datetimeFigureOut">
              <a:rPr lang="en-US" smtClean="0"/>
              <a:pPr/>
              <a:t>3/27/2011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12366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98EEB-5DB9-41E7-A260-EDD64B9671F7}" type="datetimeFigureOut">
              <a:rPr lang="en-US" smtClean="0"/>
              <a:pPr/>
              <a:t>3/27/2011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30DFC-979C-4249-8895-7F87FE1826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34501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23.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15.gif"/><Relationship Id="rId7" Type="http://schemas.openxmlformats.org/officeDocument/2006/relationships/slide" Target="slide2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15.gif"/><Relationship Id="rId7" Type="http://schemas.openxmlformats.org/officeDocument/2006/relationships/slide" Target="slide2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chool-for-champions.com/science/electromagnetic_devices.htm" TargetMode="External"/><Relationship Id="rId2" Type="http://schemas.openxmlformats.org/officeDocument/2006/relationships/hyperlink" Target="http://electronics.howstuffworks.com/motor4.htm" TargetMode="Externa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5.gif"/></Relationships>
</file>

<file path=ppt/slides/_rels/slide3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6.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15.gif"/><Relationship Id="rId7" Type="http://schemas.openxmlformats.org/officeDocument/2006/relationships/slide" Target="slide2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3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3" Type="http://schemas.openxmlformats.org/officeDocument/2006/relationships/hyperlink" Target="http://education.jlab.org/qa/electromagnet_04.html" TargetMode="External"/><Relationship Id="rId2" Type="http://schemas.openxmlformats.org/officeDocument/2006/relationships/hyperlink" Target="http://www.solarnavigator.net/electric_motors.htm" TargetMode="Externa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5.gif"/></Relationships>
</file>

<file path=ppt/slides/_rels/slide4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4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15.gif"/><Relationship Id="rId7" Type="http://schemas.openxmlformats.org/officeDocument/2006/relationships/slide" Target="slide26.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kadir\AppData\Local\Microsoft\Windows\Temporary Internet Files\Content.IE5\SOAUNY84\MC900351970[1].wmf"/>
          <p:cNvPicPr>
            <a:picLocks noChangeAspect="1" noChangeArrowheads="1"/>
          </p:cNvPicPr>
          <p:nvPr/>
        </p:nvPicPr>
        <p:blipFill>
          <a:blip r:embed="rId3" cstate="print"/>
          <a:srcRect/>
          <a:stretch>
            <a:fillRect/>
          </a:stretch>
        </p:blipFill>
        <p:spPr bwMode="auto">
          <a:xfrm rot="17476280" flipV="1">
            <a:off x="3812981" y="1864129"/>
            <a:ext cx="1087925" cy="1240946"/>
          </a:xfrm>
          <a:prstGeom prst="rect">
            <a:avLst/>
          </a:prstGeom>
          <a:noFill/>
        </p:spPr>
      </p:pic>
      <p:pic>
        <p:nvPicPr>
          <p:cNvPr id="1030" name="Picture 6" descr="C:\Users\kadir\AppData\Local\Microsoft\Windows\Temporary Internet Files\Content.IE5\PZ3ZOZF4\MC900437319[1].jpg"/>
          <p:cNvPicPr>
            <a:picLocks noChangeAspect="1" noChangeArrowheads="1"/>
          </p:cNvPicPr>
          <p:nvPr/>
        </p:nvPicPr>
        <p:blipFill>
          <a:blip r:embed="rId4" cstate="print"/>
          <a:srcRect/>
          <a:stretch>
            <a:fillRect/>
          </a:stretch>
        </p:blipFill>
        <p:spPr bwMode="auto">
          <a:xfrm rot="2140425" flipH="1">
            <a:off x="5104846" y="3854314"/>
            <a:ext cx="3869250" cy="1882896"/>
          </a:xfrm>
          <a:prstGeom prst="rect">
            <a:avLst/>
          </a:prstGeom>
          <a:noFill/>
        </p:spPr>
      </p:pic>
      <p:sp>
        <p:nvSpPr>
          <p:cNvPr id="10" name="TextBox 9"/>
          <p:cNvSpPr txBox="1"/>
          <p:nvPr/>
        </p:nvSpPr>
        <p:spPr>
          <a:xfrm>
            <a:off x="533400" y="762001"/>
            <a:ext cx="7924800" cy="4893647"/>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The heart of an electric car: an electromagnet!</a:t>
            </a:r>
          </a:p>
          <a:p>
            <a:pPr algn="ctr"/>
            <a:endParaRPr lang="en-US" sz="2400" b="1" dirty="0" smtClean="0">
              <a:solidFill>
                <a:srgbClr val="FF0000"/>
              </a:solidFill>
              <a:latin typeface="Times New Roman" pitchFamily="18" charset="0"/>
              <a:cs typeface="Times New Roman" pitchFamily="18" charset="0"/>
            </a:endParaRPr>
          </a:p>
          <a:p>
            <a:pPr>
              <a:buFont typeface="Arial" pitchFamily="34" charset="0"/>
              <a:buChar char="•"/>
            </a:pPr>
            <a:r>
              <a:rPr lang="en-US" sz="2400" b="1" dirty="0" smtClean="0">
                <a:solidFill>
                  <a:srgbClr val="FF0000"/>
                </a:solidFill>
                <a:latin typeface="Times New Roman" pitchFamily="18" charset="0"/>
                <a:cs typeface="Times New Roman" pitchFamily="18" charset="0"/>
              </a:rPr>
              <a:t> What is an electromagnet? What are its parts?</a:t>
            </a:r>
          </a:p>
          <a:p>
            <a:endParaRPr lang="en-US" sz="2400" b="1" dirty="0" smtClean="0">
              <a:solidFill>
                <a:srgbClr val="FF0000"/>
              </a:solidFill>
              <a:latin typeface="Times New Roman" pitchFamily="18" charset="0"/>
              <a:cs typeface="Times New Roman" pitchFamily="18" charset="0"/>
            </a:endParaRPr>
          </a:p>
          <a:p>
            <a:pPr>
              <a:buFont typeface="Arial" pitchFamily="34" charset="0"/>
              <a:buChar char="•"/>
            </a:pPr>
            <a:endParaRPr lang="en-US" sz="2400" b="1" dirty="0" smtClean="0">
              <a:solidFill>
                <a:srgbClr val="FF0000"/>
              </a:solidFill>
              <a:latin typeface="Times New Roman" pitchFamily="18" charset="0"/>
              <a:cs typeface="Times New Roman" pitchFamily="18" charset="0"/>
            </a:endParaRPr>
          </a:p>
          <a:p>
            <a:pPr>
              <a:buFont typeface="Arial" pitchFamily="34" charset="0"/>
              <a:buChar char="•"/>
            </a:pPr>
            <a:r>
              <a:rPr lang="en-US" sz="2400" b="1" dirty="0" smtClean="0">
                <a:solidFill>
                  <a:srgbClr val="FF0000"/>
                </a:solidFill>
                <a:latin typeface="Times New Roman" pitchFamily="18" charset="0"/>
                <a:cs typeface="Times New Roman" pitchFamily="18" charset="0"/>
              </a:rPr>
              <a:t>What are the basic properties of an electromagnet?</a:t>
            </a:r>
          </a:p>
          <a:p>
            <a:endParaRPr lang="en-US" sz="2400" b="1" dirty="0" smtClean="0">
              <a:solidFill>
                <a:srgbClr val="FF0000"/>
              </a:solidFill>
              <a:latin typeface="Times New Roman" pitchFamily="18" charset="0"/>
              <a:cs typeface="Times New Roman" pitchFamily="18" charset="0"/>
            </a:endParaRPr>
          </a:p>
          <a:p>
            <a:pPr>
              <a:buFont typeface="Arial" pitchFamily="34" charset="0"/>
              <a:buChar char="•"/>
            </a:pPr>
            <a:r>
              <a:rPr lang="en-US" sz="2400" b="1" dirty="0" smtClean="0">
                <a:solidFill>
                  <a:srgbClr val="FF0000"/>
                </a:solidFill>
                <a:latin typeface="Times New Roman" pitchFamily="18" charset="0"/>
                <a:cs typeface="Times New Roman" pitchFamily="18" charset="0"/>
              </a:rPr>
              <a:t>What is the relationship between electromagnets and electric motors?</a:t>
            </a:r>
          </a:p>
          <a:p>
            <a:pPr>
              <a:buFont typeface="Arial" pitchFamily="34" charset="0"/>
              <a:buChar char="•"/>
            </a:pPr>
            <a:endParaRPr lang="en-US" sz="2400" b="1" dirty="0" smtClean="0">
              <a:solidFill>
                <a:srgbClr val="FF0000"/>
              </a:solidFill>
              <a:latin typeface="Times New Roman" pitchFamily="18" charset="0"/>
              <a:cs typeface="Times New Roman" pitchFamily="18" charset="0"/>
            </a:endParaRPr>
          </a:p>
          <a:p>
            <a:pPr>
              <a:buFont typeface="Arial" pitchFamily="34" charset="0"/>
              <a:buChar char="•"/>
            </a:pPr>
            <a:r>
              <a:rPr lang="en-US" sz="2400" b="1" dirty="0" smtClean="0">
                <a:solidFill>
                  <a:srgbClr val="FF0000"/>
                </a:solidFill>
                <a:latin typeface="Times New Roman" pitchFamily="18" charset="0"/>
                <a:cs typeface="Times New Roman" pitchFamily="18" charset="0"/>
              </a:rPr>
              <a:t>What is the relationship between electromagnets and electric cars?</a:t>
            </a:r>
          </a:p>
          <a:p>
            <a:endParaRPr lang="en-US" sz="2400" b="1" dirty="0">
              <a:latin typeface="Times New Roman" pitchFamily="18" charset="0"/>
              <a:cs typeface="Times New Roman" pitchFamily="18" charset="0"/>
            </a:endParaRPr>
          </a:p>
        </p:txBody>
      </p:sp>
      <p:sp>
        <p:nvSpPr>
          <p:cNvPr id="21" name="Action Button: Forward or Next 20">
            <a:hlinkClick r:id="" action="ppaction://hlinkshowjump?jump=nextslide" highlightClick="1"/>
          </p:cNvPr>
          <p:cNvSpPr/>
          <p:nvPr/>
        </p:nvSpPr>
        <p:spPr>
          <a:xfrm>
            <a:off x="37338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ction Button: End 22">
            <a:hlinkClick r:id="" action="ppaction://hlinkshowjump?jump=lastslide" highlightClick="1"/>
          </p:cNvPr>
          <p:cNvSpPr/>
          <p:nvPr/>
        </p:nvSpPr>
        <p:spPr>
          <a:xfrm>
            <a:off x="45720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57200" y="5181600"/>
            <a:ext cx="8458200"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WHY DO YOU THINK IT MAY BE IMPORTANT TO ANSWER THE QUESTIONS ABOVE?</a:t>
            </a:r>
            <a:endParaRPr lang="en-US" b="1" dirty="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64163"/>
          </a:xfrm>
          <a:ln>
            <a:solidFill>
              <a:schemeClr val="tx1"/>
            </a:solidFill>
          </a:ln>
        </p:spPr>
        <p:txBody>
          <a:bodyPr>
            <a:normAutofit fontScale="92500" lnSpcReduction="20000"/>
          </a:bodyPr>
          <a:lstStyle/>
          <a:p>
            <a:pPr>
              <a:buNone/>
            </a:pPr>
            <a:endParaRPr lang="en-US" dirty="0" smtClean="0"/>
          </a:p>
          <a:p>
            <a:pPr>
              <a:buNone/>
            </a:pPr>
            <a:r>
              <a:rPr lang="en-US" dirty="0" smtClean="0"/>
              <a:t>An electromagnet is typically a man-made magnet that is powered by electricity. An electric current produces a magnetic field when it surrounds a metal such as iron, nickel, or cobalt.  </a:t>
            </a:r>
          </a:p>
          <a:p>
            <a:pPr>
              <a:buNone/>
            </a:pPr>
            <a:r>
              <a:rPr lang="en-US" dirty="0" smtClean="0"/>
              <a:t>The strength of an electromagnet can be changed by changing the amount of electric current that flows through the circuit.</a:t>
            </a:r>
          </a:p>
          <a:p>
            <a:pPr>
              <a:buNone/>
            </a:pPr>
            <a:r>
              <a:rPr lang="en-US" dirty="0" smtClean="0"/>
              <a:t>Reversing the flow of electricity through the circuit causes the poles of the electromagnet to reverse as well.  </a:t>
            </a:r>
          </a:p>
          <a:p>
            <a:pPr>
              <a:buNone/>
            </a:pPr>
            <a:endParaRPr lang="en-US" dirty="0" smtClean="0"/>
          </a:p>
          <a:p>
            <a:pPr algn="ctr">
              <a:buNone/>
            </a:pPr>
            <a:r>
              <a:rPr lang="en-US" dirty="0" smtClean="0"/>
              <a:t> </a:t>
            </a:r>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97563"/>
          </a:xfrm>
          <a:ln>
            <a:solidFill>
              <a:schemeClr val="tx1"/>
            </a:solidFill>
          </a:ln>
        </p:spPr>
        <p:txBody>
          <a:bodyPr>
            <a:normAutofit/>
          </a:bodyPr>
          <a:lstStyle/>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r>
              <a:rPr lang="en-US" sz="5053" dirty="0" smtClean="0"/>
              <a:t>Can I Make One At Home? </a:t>
            </a:r>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descr="C:\Users\kadir\AppData\Local\Microsoft\Windows\Temporary Internet Files\Content.IE5\YFO79BD6\MC900251215[1].wmf"/>
          <p:cNvPicPr>
            <a:picLocks noChangeAspect="1" noChangeArrowheads="1"/>
          </p:cNvPicPr>
          <p:nvPr/>
        </p:nvPicPr>
        <p:blipFill>
          <a:blip r:embed="rId3" cstate="print"/>
          <a:srcRect/>
          <a:stretch>
            <a:fillRect/>
          </a:stretch>
        </p:blipFill>
        <p:spPr bwMode="auto">
          <a:xfrm rot="19578262">
            <a:off x="1676400" y="838200"/>
            <a:ext cx="1073506" cy="1524305"/>
          </a:xfrm>
          <a:prstGeom prst="rect">
            <a:avLst/>
          </a:prstGeom>
          <a:noFill/>
        </p:spPr>
      </p:pic>
      <p:sp>
        <p:nvSpPr>
          <p:cNvPr id="10" name="Freeform 9"/>
          <p:cNvSpPr/>
          <p:nvPr/>
        </p:nvSpPr>
        <p:spPr>
          <a:xfrm>
            <a:off x="1612900" y="2087880"/>
            <a:ext cx="6167120" cy="2080260"/>
          </a:xfrm>
          <a:custGeom>
            <a:avLst/>
            <a:gdLst>
              <a:gd name="connsiteX0" fmla="*/ 612140 w 6167120"/>
              <a:gd name="connsiteY0" fmla="*/ 0 h 2080260"/>
              <a:gd name="connsiteX1" fmla="*/ 505460 w 6167120"/>
              <a:gd name="connsiteY1" fmla="*/ 685800 h 2080260"/>
              <a:gd name="connsiteX2" fmla="*/ 3644900 w 6167120"/>
              <a:gd name="connsiteY2" fmla="*/ 1493520 h 2080260"/>
              <a:gd name="connsiteX3" fmla="*/ 4345940 w 6167120"/>
              <a:gd name="connsiteY3" fmla="*/ 1996440 h 2080260"/>
              <a:gd name="connsiteX4" fmla="*/ 4376420 w 6167120"/>
              <a:gd name="connsiteY4" fmla="*/ 1996440 h 2080260"/>
              <a:gd name="connsiteX5" fmla="*/ 5976620 w 6167120"/>
              <a:gd name="connsiteY5" fmla="*/ 1859280 h 2080260"/>
              <a:gd name="connsiteX6" fmla="*/ 5519420 w 6167120"/>
              <a:gd name="connsiteY6" fmla="*/ 1005840 h 2080260"/>
              <a:gd name="connsiteX7" fmla="*/ 5473700 w 6167120"/>
              <a:gd name="connsiteY7" fmla="*/ 944880 h 2080260"/>
              <a:gd name="connsiteX8" fmla="*/ 5473700 w 6167120"/>
              <a:gd name="connsiteY8" fmla="*/ 944880 h 208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67120" h="2080260">
                <a:moveTo>
                  <a:pt x="612140" y="0"/>
                </a:moveTo>
                <a:cubicBezTo>
                  <a:pt x="306070" y="218440"/>
                  <a:pt x="0" y="436880"/>
                  <a:pt x="505460" y="685800"/>
                </a:cubicBezTo>
                <a:cubicBezTo>
                  <a:pt x="1010920" y="934720"/>
                  <a:pt x="3004820" y="1275080"/>
                  <a:pt x="3644900" y="1493520"/>
                </a:cubicBezTo>
                <a:cubicBezTo>
                  <a:pt x="4284980" y="1711960"/>
                  <a:pt x="4224020" y="1912620"/>
                  <a:pt x="4345940" y="1996440"/>
                </a:cubicBezTo>
                <a:cubicBezTo>
                  <a:pt x="4467860" y="2080260"/>
                  <a:pt x="4376420" y="1996440"/>
                  <a:pt x="4376420" y="1996440"/>
                </a:cubicBezTo>
                <a:cubicBezTo>
                  <a:pt x="4648200" y="1973580"/>
                  <a:pt x="5786120" y="2024380"/>
                  <a:pt x="5976620" y="1859280"/>
                </a:cubicBezTo>
                <a:cubicBezTo>
                  <a:pt x="6167120" y="1694180"/>
                  <a:pt x="5603240" y="1158240"/>
                  <a:pt x="5519420" y="1005840"/>
                </a:cubicBezTo>
                <a:cubicBezTo>
                  <a:pt x="5435600" y="853440"/>
                  <a:pt x="5473700" y="944880"/>
                  <a:pt x="5473700" y="944880"/>
                </a:cubicBezTo>
                <a:lnTo>
                  <a:pt x="5473700" y="94488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496820" y="807720"/>
            <a:ext cx="3385820" cy="934720"/>
          </a:xfrm>
          <a:custGeom>
            <a:avLst/>
            <a:gdLst>
              <a:gd name="connsiteX0" fmla="*/ 3385820 w 3385820"/>
              <a:gd name="connsiteY0" fmla="*/ 807720 h 934720"/>
              <a:gd name="connsiteX1" fmla="*/ 2791460 w 3385820"/>
              <a:gd name="connsiteY1" fmla="*/ 0 h 934720"/>
              <a:gd name="connsiteX2" fmla="*/ 1297940 w 3385820"/>
              <a:gd name="connsiteY2" fmla="*/ 807720 h 934720"/>
              <a:gd name="connsiteX3" fmla="*/ 185420 w 3385820"/>
              <a:gd name="connsiteY3" fmla="*/ 762000 h 934720"/>
              <a:gd name="connsiteX4" fmla="*/ 185420 w 3385820"/>
              <a:gd name="connsiteY4" fmla="*/ 731520 h 934720"/>
              <a:gd name="connsiteX5" fmla="*/ 185420 w 3385820"/>
              <a:gd name="connsiteY5" fmla="*/ 746760 h 9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5820" h="934720">
                <a:moveTo>
                  <a:pt x="3385820" y="807720"/>
                </a:moveTo>
                <a:cubicBezTo>
                  <a:pt x="3262630" y="403860"/>
                  <a:pt x="3139440" y="0"/>
                  <a:pt x="2791460" y="0"/>
                </a:cubicBezTo>
                <a:cubicBezTo>
                  <a:pt x="2443480" y="0"/>
                  <a:pt x="1732280" y="680720"/>
                  <a:pt x="1297940" y="807720"/>
                </a:cubicBezTo>
                <a:cubicBezTo>
                  <a:pt x="863600" y="934720"/>
                  <a:pt x="370840" y="774700"/>
                  <a:pt x="185420" y="762000"/>
                </a:cubicBezTo>
                <a:cubicBezTo>
                  <a:pt x="0" y="749300"/>
                  <a:pt x="185420" y="731520"/>
                  <a:pt x="185420" y="731520"/>
                </a:cubicBezTo>
                <a:lnTo>
                  <a:pt x="185420" y="746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descr="C:\Users\kadir\AppData\Local\Microsoft\Windows\Temporary Internet Files\Content.IE5\SXXA0KRE\MC900198836[1].wmf"/>
          <p:cNvPicPr>
            <a:picLocks noChangeAspect="1" noChangeArrowheads="1"/>
          </p:cNvPicPr>
          <p:nvPr/>
        </p:nvPicPr>
        <p:blipFill>
          <a:blip r:embed="rId4" cstate="print"/>
          <a:srcRect/>
          <a:stretch>
            <a:fillRect/>
          </a:stretch>
        </p:blipFill>
        <p:spPr bwMode="auto">
          <a:xfrm rot="19160774">
            <a:off x="5494069" y="853105"/>
            <a:ext cx="1780515" cy="2788467"/>
          </a:xfrm>
          <a:prstGeom prst="rect">
            <a:avLst/>
          </a:prstGeom>
          <a:noFill/>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105400"/>
          </a:xfrm>
          <a:ln>
            <a:solidFill>
              <a:schemeClr val="tx1"/>
            </a:solidFill>
          </a:ln>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 </a:t>
            </a:r>
          </a:p>
          <a:p>
            <a:pPr algn="ctr">
              <a:buNone/>
            </a:pPr>
            <a:r>
              <a:rPr lang="en-US" dirty="0" smtClean="0"/>
              <a:t>Establishing shot showing the location of the action </a:t>
            </a:r>
            <a:endParaRPr lang="en-US" dirty="0"/>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64163"/>
          </a:xfrm>
          <a:ln>
            <a:solidFill>
              <a:schemeClr val="tx1"/>
            </a:solidFill>
          </a:ln>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 Close-ups or zooming in to show the individual actions and parts of an electromagnet held by the actress in hand.</a:t>
            </a:r>
            <a:endParaRPr lang="en-US" dirty="0"/>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066800"/>
            <a:ext cx="7391400" cy="4648200"/>
          </a:xfrm>
          <a:noFill/>
          <a:ln>
            <a:solidFill>
              <a:schemeClr val="tx1">
                <a:lumMod val="95000"/>
                <a:lumOff val="5000"/>
              </a:schemeClr>
            </a:solidFill>
          </a:ln>
        </p:spPr>
        <p:txBody>
          <a:bodyPr>
            <a:normAutofit/>
          </a:bodyPr>
          <a:lstStyle/>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Present </a:t>
            </a:r>
            <a:r>
              <a:rPr lang="en-US" dirty="0">
                <a:solidFill>
                  <a:schemeClr val="tx1"/>
                </a:solidFill>
                <a:latin typeface="Times New Roman" pitchFamily="18" charset="0"/>
                <a:cs typeface="Times New Roman" pitchFamily="18" charset="0"/>
              </a:rPr>
              <a:t>the </a:t>
            </a:r>
            <a:r>
              <a:rPr lang="en-US" dirty="0" smtClean="0">
                <a:solidFill>
                  <a:schemeClr val="tx1"/>
                </a:solidFill>
                <a:latin typeface="Times New Roman" pitchFamily="18" charset="0"/>
                <a:cs typeface="Times New Roman" pitchFamily="18" charset="0"/>
              </a:rPr>
              <a:t>actress…</a:t>
            </a:r>
            <a:endParaRPr lang="en-US"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Here, the actress will introduce the activity </a:t>
            </a:r>
            <a:r>
              <a:rPr lang="en-US" dirty="0" smtClean="0">
                <a:solidFill>
                  <a:schemeClr val="tx1"/>
                </a:solidFill>
                <a:latin typeface="Times New Roman" pitchFamily="18" charset="0"/>
                <a:cs typeface="Times New Roman" pitchFamily="18" charset="0"/>
              </a:rPr>
              <a:t>generally and state the purpose of the demonstration. </a:t>
            </a:r>
            <a:endParaRPr lang="en-US" dirty="0">
              <a:solidFill>
                <a:schemeClr val="tx1"/>
              </a:solidFill>
              <a:latin typeface="Times New Roman" pitchFamily="18" charset="0"/>
              <a:cs typeface="Times New Roman" pitchFamily="18" charset="0"/>
            </a:endParaRPr>
          </a:p>
          <a:p>
            <a:endParaRPr lang="en-US" dirty="0"/>
          </a:p>
        </p:txBody>
      </p:sp>
      <p:pic>
        <p:nvPicPr>
          <p:cNvPr id="1033" name="Picture 9"/>
          <p:cNvPicPr>
            <a:picLocks noChangeAspect="1" noChangeArrowheads="1"/>
          </p:cNvPicPr>
          <p:nvPr/>
        </p:nvPicPr>
        <p:blipFill>
          <a:blip r:embed="rId3" cstate="print"/>
          <a:srcRect/>
          <a:stretch>
            <a:fillRect/>
          </a:stretch>
        </p:blipFill>
        <p:spPr bwMode="auto">
          <a:xfrm>
            <a:off x="3200400" y="4953000"/>
            <a:ext cx="2638425" cy="809625"/>
          </a:xfrm>
          <a:prstGeom prst="rect">
            <a:avLst/>
          </a:prstGeom>
          <a:noFill/>
          <a:ln w="9525">
            <a:noFill/>
            <a:miter lim="800000"/>
            <a:headEnd/>
            <a:tailEnd/>
          </a:ln>
        </p:spPr>
      </p:pic>
      <p:sp>
        <p:nvSpPr>
          <p:cNvPr id="11" name="Action Button: Forward or Next 10">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End 11">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ack or Previous 12">
            <a:hlinkClick r:id="" action="ppaction://hlinkshowjump?jump=previousslide" highlightClick="1"/>
          </p:cNvPr>
          <p:cNvSpPr/>
          <p:nvPr/>
        </p:nvSpPr>
        <p:spPr>
          <a:xfrm>
            <a:off x="39624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Beginning 13">
            <a:hlinkClick r:id="" action="ppaction://hlinkshowjump?jump=firstslide" highlightClick="1"/>
          </p:cNvPr>
          <p:cNvSpPr/>
          <p:nvPr/>
        </p:nvSpPr>
        <p:spPr>
          <a:xfrm>
            <a:off x="30480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Home 14">
            <a:hlinkClick r:id="" action="ppaction://hlinkshowjump?jump=firstslide" highlightClick="1"/>
          </p:cNvPr>
          <p:cNvSpPr/>
          <p:nvPr/>
        </p:nvSpPr>
        <p:spPr>
          <a:xfrm>
            <a:off x="19812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227793242"/>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4525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buNone/>
            </a:pPr>
            <a:endParaRPr lang="en-US" dirty="0" smtClean="0"/>
          </a:p>
          <a:p>
            <a:pPr marL="0" lvl="0" indent="0" algn="ctr">
              <a:buNone/>
            </a:pPr>
            <a:r>
              <a:rPr lang="en-US" dirty="0" smtClean="0"/>
              <a:t>Present </a:t>
            </a:r>
            <a:r>
              <a:rPr lang="en-US" dirty="0"/>
              <a:t>the parts of the electromagnet</a:t>
            </a:r>
            <a:r>
              <a:rPr lang="en-US" dirty="0" smtClean="0"/>
              <a:t>. Naming each part by showing it (by hand)</a:t>
            </a:r>
            <a:endParaRPr lang="en-US" dirty="0"/>
          </a:p>
          <a:p>
            <a:pPr marL="0" indent="0">
              <a:buNone/>
            </a:pP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3276600" y="4724400"/>
            <a:ext cx="2638425" cy="809625"/>
          </a:xfrm>
          <a:prstGeom prst="rect">
            <a:avLst/>
          </a:prstGeom>
          <a:noFill/>
          <a:ln w="9525">
            <a:noFill/>
            <a:miter lim="800000"/>
            <a:headEnd/>
            <a:tailEnd/>
          </a:ln>
        </p:spPr>
      </p:pic>
      <p:sp>
        <p:nvSpPr>
          <p:cNvPr id="5" name="Action Button: Forward or Next 4">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eginning 7">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3377576774"/>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4525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buNone/>
            </a:pPr>
            <a:endParaRPr lang="en-US" dirty="0" smtClean="0"/>
          </a:p>
          <a:p>
            <a:pPr marL="0" lvl="0" indent="0" algn="ctr">
              <a:buNone/>
            </a:pPr>
            <a:r>
              <a:rPr lang="en-US" dirty="0"/>
              <a:t>She can show that the nail alone is not magnetic.</a:t>
            </a:r>
          </a:p>
          <a:p>
            <a:pPr marL="0" indent="0">
              <a:buNone/>
            </a:pPr>
            <a:endParaRPr lang="en-US" dirty="0"/>
          </a:p>
        </p:txBody>
      </p:sp>
      <p:pic>
        <p:nvPicPr>
          <p:cNvPr id="10241" name="Picture 1"/>
          <p:cNvPicPr>
            <a:picLocks noChangeAspect="1" noChangeArrowheads="1"/>
          </p:cNvPicPr>
          <p:nvPr/>
        </p:nvPicPr>
        <p:blipFill>
          <a:blip r:embed="rId2" cstate="print"/>
          <a:srcRect/>
          <a:stretch>
            <a:fillRect/>
          </a:stretch>
        </p:blipFill>
        <p:spPr bwMode="auto">
          <a:xfrm>
            <a:off x="3276600" y="4724400"/>
            <a:ext cx="2638425" cy="809625"/>
          </a:xfrm>
          <a:prstGeom prst="rect">
            <a:avLst/>
          </a:prstGeom>
          <a:noFill/>
          <a:ln w="9525">
            <a:noFill/>
            <a:miter lim="800000"/>
            <a:headEnd/>
            <a:tailEnd/>
          </a:ln>
        </p:spPr>
      </p:pic>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1393005767"/>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4525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buNone/>
            </a:pPr>
            <a:endParaRPr lang="en-US" dirty="0" smtClean="0"/>
          </a:p>
          <a:p>
            <a:pPr marL="0" lvl="0" indent="0" algn="ctr">
              <a:buNone/>
            </a:pPr>
            <a:r>
              <a:rPr lang="en-US" dirty="0"/>
              <a:t>Then, she will assemble the electromagnet</a:t>
            </a:r>
            <a:r>
              <a:rPr lang="en-US" dirty="0" smtClean="0"/>
              <a:t>. Explaining the procedure step by step.</a:t>
            </a:r>
            <a:endParaRPr lang="en-US" dirty="0"/>
          </a:p>
          <a:p>
            <a:pPr marL="0" indent="0">
              <a:buNone/>
            </a:pPr>
            <a:endParaRPr lang="en-US" dirty="0"/>
          </a:p>
        </p:txBody>
      </p:sp>
      <p:pic>
        <p:nvPicPr>
          <p:cNvPr id="9217" name="Picture 1"/>
          <p:cNvPicPr>
            <a:picLocks noChangeAspect="1" noChangeArrowheads="1"/>
          </p:cNvPicPr>
          <p:nvPr/>
        </p:nvPicPr>
        <p:blipFill>
          <a:blip r:embed="rId2" cstate="print"/>
          <a:srcRect/>
          <a:stretch>
            <a:fillRect/>
          </a:stretch>
        </p:blipFill>
        <p:spPr bwMode="auto">
          <a:xfrm>
            <a:off x="3276600" y="4724400"/>
            <a:ext cx="2638425" cy="809625"/>
          </a:xfrm>
          <a:prstGeom prst="rect">
            <a:avLst/>
          </a:prstGeom>
          <a:noFill/>
          <a:ln w="9525">
            <a:noFill/>
            <a:miter lim="800000"/>
            <a:headEnd/>
            <a:tailEnd/>
          </a:ln>
        </p:spPr>
      </p:pic>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2537745238"/>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4525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r>
              <a:rPr lang="en-US" dirty="0" smtClean="0"/>
              <a:t>She </a:t>
            </a:r>
            <a:r>
              <a:rPr lang="en-US" dirty="0"/>
              <a:t>can show that the nail on the wire is called the ferromagnetic  core and demonstrate that this is still not magnetic.</a:t>
            </a:r>
          </a:p>
          <a:p>
            <a:pPr marL="0" indent="0">
              <a:buNone/>
            </a:pPr>
            <a:endParaRPr lang="en-US" dirty="0"/>
          </a:p>
        </p:txBody>
      </p:sp>
      <p:pic>
        <p:nvPicPr>
          <p:cNvPr id="8193" name="Picture 1"/>
          <p:cNvPicPr>
            <a:picLocks noChangeAspect="1" noChangeArrowheads="1"/>
          </p:cNvPicPr>
          <p:nvPr/>
        </p:nvPicPr>
        <p:blipFill>
          <a:blip r:embed="rId2" cstate="print"/>
          <a:srcRect/>
          <a:stretch>
            <a:fillRect/>
          </a:stretch>
        </p:blipFill>
        <p:spPr bwMode="auto">
          <a:xfrm>
            <a:off x="3276600" y="4724400"/>
            <a:ext cx="2638425" cy="809625"/>
          </a:xfrm>
          <a:prstGeom prst="rect">
            <a:avLst/>
          </a:prstGeom>
          <a:noFill/>
          <a:ln w="9525">
            <a:noFill/>
            <a:miter lim="800000"/>
            <a:headEnd/>
            <a:tailEnd/>
          </a:ln>
        </p:spPr>
      </p:pic>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1331054756"/>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4906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smtClean="0"/>
          </a:p>
          <a:p>
            <a:pPr marL="0" lvl="0" indent="0" algn="ctr">
              <a:buNone/>
            </a:pPr>
            <a:r>
              <a:rPr lang="en-US" dirty="0"/>
              <a:t>What do you think we need to do to make the magnet work</a:t>
            </a:r>
            <a:r>
              <a:rPr lang="en-US" dirty="0" smtClean="0"/>
              <a:t>? Please, type in your answer in the box below</a:t>
            </a:r>
            <a:endParaRPr lang="en-US" dirty="0"/>
          </a:p>
          <a:p>
            <a:pPr marL="0" indent="0">
              <a:buNone/>
            </a:pPr>
            <a:endParaRPr lang="en-US" dirty="0"/>
          </a:p>
        </p:txBody>
      </p:sp>
      <p:pic>
        <p:nvPicPr>
          <p:cNvPr id="1028"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0386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pic>
        <p:nvPicPr>
          <p:cNvPr id="4102" name="Picture 6"/>
          <p:cNvPicPr>
            <a:picLocks noChangeAspect="1" noChangeArrowheads="1"/>
          </p:cNvPicPr>
          <p:nvPr/>
        </p:nvPicPr>
        <p:blipFill>
          <a:blip r:embed="rId4" cstate="print"/>
          <a:srcRect/>
          <a:stretch>
            <a:fillRect/>
          </a:stretch>
        </p:blipFill>
        <p:spPr bwMode="auto">
          <a:xfrm>
            <a:off x="3200400" y="4724400"/>
            <a:ext cx="2638425" cy="809625"/>
          </a:xfrm>
          <a:prstGeom prst="rect">
            <a:avLst/>
          </a:prstGeom>
          <a:noFill/>
          <a:ln w="9525">
            <a:noFill/>
            <a:miter lim="800000"/>
            <a:headEnd/>
            <a:tailEnd/>
          </a:ln>
        </p:spPr>
      </p:pic>
      <p:sp>
        <p:nvSpPr>
          <p:cNvPr id="10" name="Action Button: Forward or Next 9">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End 10">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Back or Previous 11">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eginning 12">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ome 13">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4400" y="35814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17" name="TextBox 16"/>
          <p:cNvSpPr txBox="1"/>
          <p:nvPr/>
        </p:nvSpPr>
        <p:spPr>
          <a:xfrm>
            <a:off x="838200" y="41910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Tree>
    <p:extLst>
      <p:ext uri="{BB962C8B-B14F-4D97-AF65-F5344CB8AC3E}">
        <p14:creationId xmlns:mc="http://schemas.openxmlformats.org/markup-compatibility/2006" xmlns:mv="urn:schemas-microsoft-com:mac:vml" xmlns:p14="http://schemas.microsoft.com/office/powerpoint/2010/main" xmlns="" val="1858950199"/>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ction Button: Forward or Next 20">
            <a:hlinkClick r:id="" action="ppaction://hlinkshowjump?jump=nextslide" highlightClick="1"/>
          </p:cNvPr>
          <p:cNvSpPr/>
          <p:nvPr/>
        </p:nvSpPr>
        <p:spPr>
          <a:xfrm>
            <a:off x="37338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ction Button: End 22">
            <a:hlinkClick r:id="" action="ppaction://hlinkshowjump?jump=lastslide" highlightClick="1"/>
          </p:cNvPr>
          <p:cNvSpPr/>
          <p:nvPr/>
        </p:nvSpPr>
        <p:spPr>
          <a:xfrm>
            <a:off x="45720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304800"/>
            <a:ext cx="7924800" cy="489364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Things you need to know before you move on:</a:t>
            </a:r>
          </a:p>
          <a:p>
            <a:endParaRPr lang="en-US" sz="2400" b="1" dirty="0" smtClean="0">
              <a:latin typeface="Times New Roman" pitchFamily="18" charset="0"/>
              <a:cs typeface="Times New Roman" pitchFamily="18" charset="0"/>
            </a:endParaRPr>
          </a:p>
          <a:p>
            <a:pPr>
              <a:buFont typeface="Arial" pitchFamily="34" charset="0"/>
              <a:buChar char="•"/>
            </a:pPr>
            <a:r>
              <a:rPr lang="en-US" sz="2400" b="1" dirty="0" smtClean="0">
                <a:latin typeface="Times New Roman" pitchFamily="18" charset="0"/>
                <a:cs typeface="Times New Roman" pitchFamily="18" charset="0"/>
              </a:rPr>
              <a:t> Need to know: this website includes “need to know” sections that will provide you with some basic information on relevant topics. “Need to </a:t>
            </a:r>
            <a:r>
              <a:rPr lang="en-US" sz="2400" b="1" dirty="0" err="1" smtClean="0">
                <a:latin typeface="Times New Roman" pitchFamily="18" charset="0"/>
                <a:cs typeface="Times New Roman" pitchFamily="18" charset="0"/>
              </a:rPr>
              <a:t>know”s</a:t>
            </a:r>
            <a:r>
              <a:rPr lang="en-US" sz="2400" b="1" dirty="0" smtClean="0">
                <a:latin typeface="Times New Roman" pitchFamily="18" charset="0"/>
                <a:cs typeface="Times New Roman" pitchFamily="18" charset="0"/>
              </a:rPr>
              <a:t> include practical information you will need to participate in the activities involved and to answer the questions that will be posed.</a:t>
            </a:r>
          </a:p>
          <a:p>
            <a:endParaRPr lang="en-US" sz="2400" b="1" dirty="0" smtClean="0">
              <a:latin typeface="Times New Roman" pitchFamily="18" charset="0"/>
              <a:cs typeface="Times New Roman" pitchFamily="18" charset="0"/>
            </a:endParaRPr>
          </a:p>
          <a:p>
            <a:pPr>
              <a:buFont typeface="Arial" pitchFamily="34" charset="0"/>
              <a:buChar char="•"/>
            </a:pPr>
            <a:r>
              <a:rPr lang="en-US" sz="2400" b="1" dirty="0" smtClean="0">
                <a:latin typeface="Times New Roman" pitchFamily="18" charset="0"/>
                <a:cs typeface="Times New Roman" pitchFamily="18" charset="0"/>
              </a:rPr>
              <a:t> Thought questions: Thought questions will pose interesting questions that will promote reflecting about what you have been learning that far.</a:t>
            </a:r>
          </a:p>
          <a:p>
            <a:endParaRPr lang="en-US" sz="2400" b="1" dirty="0" smtClean="0">
              <a:latin typeface="Times New Roman" pitchFamily="18" charset="0"/>
              <a:cs typeface="Times New Roman" pitchFamily="18" charset="0"/>
            </a:endParaRPr>
          </a:p>
          <a:p>
            <a:pPr>
              <a:buFont typeface="Arial" pitchFamily="34" charset="0"/>
              <a:buChar char="•"/>
            </a:pPr>
            <a:endParaRPr lang="en-US" sz="2400" b="1" dirty="0">
              <a:latin typeface="Times New Roman" pitchFamily="18" charset="0"/>
              <a:cs typeface="Times New Roman" pitchFamily="18" charset="0"/>
            </a:endParaRPr>
          </a:p>
        </p:txBody>
      </p:sp>
      <p:sp>
        <p:nvSpPr>
          <p:cNvPr id="8" name="Action Button: Back or Previous 7">
            <a:hlinkClick r:id="" action="ppaction://hlinkshowjump?jump=previousslide" highlightClick="1"/>
          </p:cNvPr>
          <p:cNvSpPr/>
          <p:nvPr/>
        </p:nvSpPr>
        <p:spPr>
          <a:xfrm>
            <a:off x="28194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 action="ppaction://hlinkshowjump?jump=firstslide" highlightClick="1"/>
          </p:cNvPr>
          <p:cNvSpPr/>
          <p:nvPr/>
        </p:nvSpPr>
        <p:spPr>
          <a:xfrm>
            <a:off x="18288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001000" cy="4983163"/>
          </a:xfrm>
          <a:ln>
            <a:solidFill>
              <a:schemeClr val="tx1">
                <a:lumMod val="95000"/>
                <a:lumOff val="5000"/>
              </a:schemeClr>
            </a:solidFill>
          </a:ln>
        </p:spPr>
        <p:txBody>
          <a:bodyPr/>
          <a:lstStyle/>
          <a:p>
            <a:pPr marL="0" lvl="0" indent="0">
              <a:buNone/>
            </a:pPr>
            <a:endParaRPr lang="en-US" dirty="0" smtClean="0"/>
          </a:p>
          <a:p>
            <a:pPr marL="0" lvl="0" indent="0" algn="ctr">
              <a:buNone/>
            </a:pPr>
            <a:r>
              <a:rPr lang="en-US" sz="2800" dirty="0" smtClean="0"/>
              <a:t>She connects the circuit and explains the answer to the preceding question</a:t>
            </a:r>
          </a:p>
          <a:p>
            <a:pPr marL="0" lvl="0" indent="0" algn="ctr">
              <a:buNone/>
            </a:pPr>
            <a:r>
              <a:rPr lang="en-US" sz="2800" dirty="0" smtClean="0"/>
              <a:t>+</a:t>
            </a:r>
            <a:endParaRPr lang="en-US" sz="2800" dirty="0"/>
          </a:p>
          <a:p>
            <a:pPr marL="0" lvl="0" indent="0" algn="ctr">
              <a:buNone/>
            </a:pPr>
            <a:r>
              <a:rPr lang="en-US" sz="2800" dirty="0" smtClean="0"/>
              <a:t>Video depicting current and magnetic field</a:t>
            </a:r>
          </a:p>
          <a:p>
            <a:pPr marL="0" lvl="0" indent="0">
              <a:buNone/>
            </a:pPr>
            <a:r>
              <a:rPr lang="en-US" sz="2800" dirty="0" smtClean="0">
                <a:solidFill>
                  <a:srgbClr val="FF0000"/>
                </a:solidFill>
              </a:rPr>
              <a:t>Thought question (please reflect upon and answer to the following question before you move on): </a:t>
            </a:r>
            <a:r>
              <a:rPr lang="en-US" sz="2800" dirty="0" smtClean="0"/>
              <a:t>Any differences and similarities between your answer and the answer given here? </a:t>
            </a:r>
          </a:p>
          <a:p>
            <a:pPr marL="0" lvl="0" indent="0" algn="ctr">
              <a:buNone/>
            </a:pPr>
            <a:endParaRPr lang="en-US" dirty="0" smtClean="0"/>
          </a:p>
          <a:p>
            <a:pPr marL="0" lvl="0" indent="0" algn="ctr">
              <a:buNone/>
            </a:pPr>
            <a:endParaRPr lang="en-US" dirty="0"/>
          </a:p>
          <a:p>
            <a:pPr marL="0" indent="0">
              <a:buNone/>
            </a:pPr>
            <a:endParaRPr lang="en-US" dirty="0"/>
          </a:p>
        </p:txBody>
      </p:sp>
      <p:pic>
        <p:nvPicPr>
          <p:cNvPr id="7169" name="Picture 1"/>
          <p:cNvPicPr>
            <a:picLocks noChangeAspect="1" noChangeArrowheads="1"/>
          </p:cNvPicPr>
          <p:nvPr/>
        </p:nvPicPr>
        <p:blipFill>
          <a:blip r:embed="rId3" cstate="print"/>
          <a:srcRect/>
          <a:stretch>
            <a:fillRect/>
          </a:stretch>
        </p:blipFill>
        <p:spPr bwMode="auto">
          <a:xfrm>
            <a:off x="3200401" y="4800600"/>
            <a:ext cx="2590800" cy="795011"/>
          </a:xfrm>
          <a:prstGeom prst="rect">
            <a:avLst/>
          </a:prstGeom>
          <a:noFill/>
          <a:ln w="9525">
            <a:noFill/>
            <a:miter lim="800000"/>
            <a:headEnd/>
            <a:tailEnd/>
          </a:ln>
        </p:spPr>
      </p:pic>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no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solidFill>
            <a:srgbClr val="FF0000"/>
          </a:solidFill>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r>
              <a:rPr lang="en-US" sz="2400" b="1" dirty="0" smtClean="0">
                <a:latin typeface="Times New Roman" pitchFamily="18" charset="0"/>
                <a:cs typeface="Times New Roman" pitchFamily="18" charset="0"/>
              </a:rPr>
              <a:t>She </a:t>
            </a:r>
            <a:r>
              <a:rPr lang="en-US" sz="2400" b="1" dirty="0">
                <a:latin typeface="Times New Roman" pitchFamily="18" charset="0"/>
                <a:cs typeface="Times New Roman" pitchFamily="18" charset="0"/>
              </a:rPr>
              <a:t>can show that the nail on the wire is called the ferromagnetic  core and demonstrate that this is still not magnetic</a:t>
            </a:r>
            <a:r>
              <a:rPr lang="en-US" sz="2400" b="1" dirty="0" smtClean="0">
                <a:latin typeface="Times New Roman" pitchFamily="18" charset="0"/>
                <a:cs typeface="Times New Roman" pitchFamily="18" charset="0"/>
              </a:rPr>
              <a:t>. How come?</a:t>
            </a:r>
            <a:endParaRPr lang="en-US" sz="2400" b="1" dirty="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Need to know: </a:t>
            </a:r>
            <a:r>
              <a:rPr lang="en-US" sz="2400" b="1" dirty="0" smtClean="0">
                <a:latin typeface="Times New Roman" pitchFamily="18" charset="0"/>
                <a:cs typeface="Times New Roman" pitchFamily="18" charset="0"/>
              </a:rPr>
              <a:t>When faced by such situations, scientists develop hypotheses or working ideas on what would be the possible answer or answers to an existing research question?  What are your hypotheses in this situation? Please, type in your answer in the box below:</a:t>
            </a: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343400" y="4572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50292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343400" y="4572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0"/>
            <a:ext cx="7086600" cy="4031873"/>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COMPREHENSION CHECK! </a:t>
            </a:r>
          </a:p>
          <a:p>
            <a:endParaRPr lang="en-US"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Now you have finished your learning experience of electromagnets, it is time to check your comprehension… These questions are not a test! These comprehension checks exist just to inform you about what you should review and whether you are ready to learn new things! This comprehension check will ask you some questions in a multiple choice format. There are multiple correct answers. If you don’t get everything right the first time, don’t worry. You will have an opportunity to go back and review areas that you may still be unclear.  So, this is another chance to learn! Let`s take it! Click </a:t>
            </a:r>
            <a:r>
              <a:rPr lang="en-US" sz="2000" b="1" dirty="0" smtClean="0">
                <a:latin typeface="Times New Roman" pitchFamily="18" charset="0"/>
                <a:cs typeface="Times New Roman" pitchFamily="18" charset="0"/>
                <a:hlinkClick r:id="rId4" action="ppaction://hlinksldjump"/>
              </a:rPr>
              <a:t>here </a:t>
            </a:r>
            <a:r>
              <a:rPr lang="en-US" sz="2000" b="1" dirty="0" smtClean="0">
                <a:latin typeface="Times New Roman" pitchFamily="18" charset="0"/>
                <a:cs typeface="Times New Roman" pitchFamily="18" charset="0"/>
              </a:rPr>
              <a:t>to start the comprehension check</a:t>
            </a:r>
            <a:endParaRPr lang="en-US" sz="2000" b="1" dirty="0">
              <a:latin typeface="Times New Roman" pitchFamily="18" charset="0"/>
              <a:cs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5438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1"/>
            <a:ext cx="6858000" cy="1015663"/>
          </a:xfrm>
          <a:prstGeom prst="rect">
            <a:avLst/>
          </a:prstGeom>
          <a:noFill/>
        </p:spPr>
        <p:txBody>
          <a:bodyPr wrap="square" rtlCol="0">
            <a:spAutoFit/>
          </a:bodyPr>
          <a:lstStyle/>
          <a:p>
            <a:r>
              <a:rPr lang="en-US" sz="2000" b="1" dirty="0" smtClean="0"/>
              <a:t>4. Electromagnets have certain components. Which one(s) of the following are typical components of an electromagnet? (click all the apply)</a:t>
            </a:r>
          </a:p>
        </p:txBody>
      </p:sp>
      <p:sp>
        <p:nvSpPr>
          <p:cNvPr id="12" name="TextBox 11">
            <a:hlinkClick r:id="rId4" action="ppaction://hlinksldjump"/>
          </p:cNvPr>
          <p:cNvSpPr txBox="1"/>
          <p:nvPr/>
        </p:nvSpPr>
        <p:spPr>
          <a:xfrm>
            <a:off x="1143000" y="2819401"/>
            <a:ext cx="6858000" cy="369332"/>
          </a:xfrm>
          <a:prstGeom prst="rect">
            <a:avLst/>
          </a:prstGeom>
          <a:noFill/>
        </p:spPr>
        <p:txBody>
          <a:bodyPr wrap="square" rtlCol="0">
            <a:spAutoFit/>
          </a:bodyPr>
          <a:lstStyle/>
          <a:p>
            <a:r>
              <a:rPr lang="en-US" dirty="0" smtClean="0"/>
              <a:t>a) A </a:t>
            </a:r>
            <a:r>
              <a:rPr lang="en-US" dirty="0" err="1" smtClean="0"/>
              <a:t>nall</a:t>
            </a:r>
            <a:endParaRPr lang="en-US" dirty="0" smtClean="0"/>
          </a:p>
        </p:txBody>
      </p:sp>
      <p:sp>
        <p:nvSpPr>
          <p:cNvPr id="14" name="TextBox 13">
            <a:hlinkClick r:id="rId5" action="ppaction://hlinksldjump"/>
          </p:cNvPr>
          <p:cNvSpPr txBox="1"/>
          <p:nvPr/>
        </p:nvSpPr>
        <p:spPr>
          <a:xfrm>
            <a:off x="1143000" y="3276600"/>
            <a:ext cx="6858000" cy="369332"/>
          </a:xfrm>
          <a:prstGeom prst="rect">
            <a:avLst/>
          </a:prstGeom>
          <a:noFill/>
        </p:spPr>
        <p:txBody>
          <a:bodyPr wrap="square" rtlCol="0">
            <a:spAutoFit/>
          </a:bodyPr>
          <a:lstStyle/>
          <a:p>
            <a:pPr lvl="0"/>
            <a:r>
              <a:rPr lang="en-US" dirty="0" smtClean="0"/>
              <a:t>b) A bolt</a:t>
            </a:r>
          </a:p>
        </p:txBody>
      </p:sp>
      <p:sp>
        <p:nvSpPr>
          <p:cNvPr id="15" name="TextBox 14">
            <a:hlinkClick r:id="rId6" action="ppaction://hlinksldjump"/>
          </p:cNvPr>
          <p:cNvSpPr txBox="1"/>
          <p:nvPr/>
        </p:nvSpPr>
        <p:spPr>
          <a:xfrm>
            <a:off x="1143000" y="3657600"/>
            <a:ext cx="6858000" cy="369332"/>
          </a:xfrm>
          <a:prstGeom prst="rect">
            <a:avLst/>
          </a:prstGeom>
          <a:noFill/>
        </p:spPr>
        <p:txBody>
          <a:bodyPr wrap="square" rtlCol="0">
            <a:spAutoFit/>
          </a:bodyPr>
          <a:lstStyle/>
          <a:p>
            <a:r>
              <a:rPr lang="en-US" dirty="0" smtClean="0"/>
              <a:t>c) A plastic cord</a:t>
            </a:r>
          </a:p>
        </p:txBody>
      </p:sp>
      <p:sp>
        <p:nvSpPr>
          <p:cNvPr id="16" name="TextBox 15">
            <a:hlinkClick r:id="rId7" action="ppaction://hlinksldjump"/>
          </p:cNvPr>
          <p:cNvSpPr txBox="1"/>
          <p:nvPr/>
        </p:nvSpPr>
        <p:spPr>
          <a:xfrm>
            <a:off x="1143000" y="4114800"/>
            <a:ext cx="7315200" cy="369332"/>
          </a:xfrm>
          <a:prstGeom prst="rect">
            <a:avLst/>
          </a:prstGeom>
          <a:noFill/>
        </p:spPr>
        <p:txBody>
          <a:bodyPr wrap="square" rtlCol="0">
            <a:spAutoFit/>
          </a:bodyPr>
          <a:lstStyle/>
          <a:p>
            <a:pPr lvl="0"/>
            <a:r>
              <a:rPr lang="en-US" dirty="0" smtClean="0"/>
              <a:t>d) A battery</a:t>
            </a:r>
          </a:p>
        </p:txBody>
      </p:sp>
      <p:sp>
        <p:nvSpPr>
          <p:cNvPr id="17" name="TextBox 16">
            <a:hlinkClick r:id="rId8" action="ppaction://hlinksldjump"/>
          </p:cNvPr>
          <p:cNvSpPr txBox="1"/>
          <p:nvPr/>
        </p:nvSpPr>
        <p:spPr>
          <a:xfrm>
            <a:off x="1143000" y="4495800"/>
            <a:ext cx="6858000" cy="369332"/>
          </a:xfrm>
          <a:prstGeom prst="rect">
            <a:avLst/>
          </a:prstGeom>
          <a:noFill/>
        </p:spPr>
        <p:txBody>
          <a:bodyPr wrap="square" rtlCol="0">
            <a:spAutoFit/>
          </a:bodyPr>
          <a:lstStyle/>
          <a:p>
            <a:r>
              <a:rPr lang="en-US" dirty="0" smtClean="0"/>
              <a:t>e) A wire</a:t>
            </a: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3" name="TextBox 12"/>
          <p:cNvSpPr txBox="1"/>
          <p:nvPr/>
        </p:nvSpPr>
        <p:spPr>
          <a:xfrm>
            <a:off x="1219200" y="2438400"/>
            <a:ext cx="6858000" cy="707886"/>
          </a:xfrm>
          <a:prstGeom prst="rect">
            <a:avLst/>
          </a:prstGeom>
          <a:noFill/>
        </p:spPr>
        <p:txBody>
          <a:bodyPr wrap="square" rtlCol="0">
            <a:spAutoFit/>
          </a:bodyPr>
          <a:lstStyle/>
          <a:p>
            <a:pPr algn="ctr"/>
            <a:r>
              <a:rPr lang="en-US" sz="2000" dirty="0" smtClean="0"/>
              <a:t>Feedback for each option of the fourth question…</a:t>
            </a:r>
          </a:p>
          <a:p>
            <a:pPr algn="ctr"/>
            <a:r>
              <a:rPr lang="en-US" sz="2000" b="1" dirty="0" smtClean="0"/>
              <a:t> </a:t>
            </a: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5438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1"/>
            <a:ext cx="6858000" cy="1015663"/>
          </a:xfrm>
          <a:prstGeom prst="rect">
            <a:avLst/>
          </a:prstGeom>
          <a:noFill/>
        </p:spPr>
        <p:txBody>
          <a:bodyPr wrap="square" rtlCol="0">
            <a:spAutoFit/>
          </a:bodyPr>
          <a:lstStyle/>
          <a:p>
            <a:r>
              <a:rPr lang="en-US" sz="2000" b="1" dirty="0" smtClean="0"/>
              <a:t>1. Electromagnets have certain properties. Which one(s) of the following describe(s) the properties of an electromagnet? (click all the apply)</a:t>
            </a:r>
          </a:p>
        </p:txBody>
      </p:sp>
      <p:sp>
        <p:nvSpPr>
          <p:cNvPr id="12" name="TextBox 11">
            <a:hlinkClick r:id="rId4" action="ppaction://hlinksldjump"/>
          </p:cNvPr>
          <p:cNvSpPr txBox="1"/>
          <p:nvPr/>
        </p:nvSpPr>
        <p:spPr>
          <a:xfrm>
            <a:off x="1143000" y="2819401"/>
            <a:ext cx="6858000" cy="369332"/>
          </a:xfrm>
          <a:prstGeom prst="rect">
            <a:avLst/>
          </a:prstGeom>
          <a:noFill/>
        </p:spPr>
        <p:txBody>
          <a:bodyPr wrap="square" rtlCol="0">
            <a:spAutoFit/>
          </a:bodyPr>
          <a:lstStyle/>
          <a:p>
            <a:pPr lvl="0"/>
            <a:r>
              <a:rPr lang="en-US" dirty="0" smtClean="0"/>
              <a:t>a) An electromagnet has a power source</a:t>
            </a:r>
          </a:p>
        </p:txBody>
      </p:sp>
      <p:sp>
        <p:nvSpPr>
          <p:cNvPr id="14" name="TextBox 13">
            <a:hlinkClick r:id="rId5" action="ppaction://hlinksldjump"/>
          </p:cNvPr>
          <p:cNvSpPr txBox="1"/>
          <p:nvPr/>
        </p:nvSpPr>
        <p:spPr>
          <a:xfrm>
            <a:off x="1143000" y="3352800"/>
            <a:ext cx="6858000" cy="923330"/>
          </a:xfrm>
          <a:prstGeom prst="rect">
            <a:avLst/>
          </a:prstGeom>
          <a:noFill/>
        </p:spPr>
        <p:txBody>
          <a:bodyPr wrap="square" rtlCol="0">
            <a:spAutoFit/>
          </a:bodyPr>
          <a:lstStyle/>
          <a:p>
            <a:r>
              <a:rPr lang="en-US" dirty="0" err="1" smtClean="0"/>
              <a:t>b</a:t>
            </a:r>
            <a:r>
              <a:rPr lang="en-US" dirty="0" smtClean="0"/>
              <a:t>) Switching the direction of the circuit does not change any of the electromagnets properties.</a:t>
            </a:r>
          </a:p>
          <a:p>
            <a:endParaRPr lang="en-US" dirty="0" smtClean="0"/>
          </a:p>
        </p:txBody>
      </p:sp>
      <p:sp>
        <p:nvSpPr>
          <p:cNvPr id="15" name="TextBox 14">
            <a:hlinkClick r:id="rId6" action="ppaction://hlinksldjump"/>
          </p:cNvPr>
          <p:cNvSpPr txBox="1"/>
          <p:nvPr/>
        </p:nvSpPr>
        <p:spPr>
          <a:xfrm>
            <a:off x="1143000" y="3962400"/>
            <a:ext cx="6858000" cy="369332"/>
          </a:xfrm>
          <a:prstGeom prst="rect">
            <a:avLst/>
          </a:prstGeom>
          <a:noFill/>
        </p:spPr>
        <p:txBody>
          <a:bodyPr wrap="square" rtlCol="0">
            <a:spAutoFit/>
          </a:bodyPr>
          <a:lstStyle/>
          <a:p>
            <a:pPr lvl="0"/>
            <a:r>
              <a:rPr lang="en-US" dirty="0" smtClean="0"/>
              <a:t>c) An electromagnet occurs frequently in nature</a:t>
            </a:r>
          </a:p>
        </p:txBody>
      </p:sp>
      <p:sp>
        <p:nvSpPr>
          <p:cNvPr id="16" name="TextBox 15">
            <a:hlinkClick r:id="rId7" action="ppaction://hlinksldjump"/>
          </p:cNvPr>
          <p:cNvSpPr txBox="1"/>
          <p:nvPr/>
        </p:nvSpPr>
        <p:spPr>
          <a:xfrm>
            <a:off x="1143000" y="4419600"/>
            <a:ext cx="7315200" cy="369332"/>
          </a:xfrm>
          <a:prstGeom prst="rect">
            <a:avLst/>
          </a:prstGeom>
          <a:noFill/>
        </p:spPr>
        <p:txBody>
          <a:bodyPr wrap="square" rtlCol="0">
            <a:spAutoFit/>
          </a:bodyPr>
          <a:lstStyle/>
          <a:p>
            <a:r>
              <a:rPr lang="en-US" dirty="0" smtClean="0"/>
              <a:t>d) An electromagnet has an core of material that can be magnetized</a:t>
            </a:r>
          </a:p>
        </p:txBody>
      </p:sp>
      <p:sp>
        <p:nvSpPr>
          <p:cNvPr id="17" name="TextBox 16">
            <a:hlinkClick r:id="rId8" action="ppaction://hlinksldjump"/>
          </p:cNvPr>
          <p:cNvSpPr txBox="1"/>
          <p:nvPr/>
        </p:nvSpPr>
        <p:spPr>
          <a:xfrm>
            <a:off x="1143000" y="4800600"/>
            <a:ext cx="6858000" cy="646331"/>
          </a:xfrm>
          <a:prstGeom prst="rect">
            <a:avLst/>
          </a:prstGeom>
          <a:noFill/>
        </p:spPr>
        <p:txBody>
          <a:bodyPr wrap="square" rtlCol="0">
            <a:spAutoFit/>
          </a:bodyPr>
          <a:lstStyle/>
          <a:p>
            <a:pPr lvl="0"/>
            <a:r>
              <a:rPr lang="en-US" dirty="0" smtClean="0"/>
              <a:t>e) Once the electricity to the electromagnet is turned off, the electromagnet still maintains its magnetism</a:t>
            </a: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153400" cy="51816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990600"/>
            <a:ext cx="6629400" cy="4893647"/>
          </a:xfrm>
          <a:prstGeom prst="rect">
            <a:avLst/>
          </a:prstGeom>
          <a:noFill/>
        </p:spPr>
        <p:txBody>
          <a:bodyPr wrap="square" rtlCol="0">
            <a:spAutoFit/>
          </a:bodyPr>
          <a:lstStyle/>
          <a:p>
            <a:pPr lvl="0" algn="ctr"/>
            <a:endParaRPr lang="en-US" sz="2400" b="1" dirty="0" smtClean="0"/>
          </a:p>
          <a:p>
            <a:pPr lvl="0" algn="ctr"/>
            <a:r>
              <a:rPr lang="en-US" sz="2400" b="1" dirty="0" smtClean="0"/>
              <a:t>Congratulations you caught one of the correct answers!</a:t>
            </a:r>
          </a:p>
          <a:p>
            <a:pPr lvl="0" algn="ctr"/>
            <a:r>
              <a:rPr lang="en-US" sz="2400" b="1" dirty="0" smtClean="0"/>
              <a:t>Corrective Feedback for option “a”</a:t>
            </a:r>
          </a:p>
          <a:p>
            <a:pPr lvl="0" algn="ctr"/>
            <a:endParaRPr lang="en-US" sz="2400" b="1" dirty="0" smtClean="0"/>
          </a:p>
          <a:p>
            <a:pPr lvl="0"/>
            <a:endParaRPr lang="en-US" sz="2400" b="1" dirty="0" smtClean="0"/>
          </a:p>
          <a:p>
            <a:pPr lvl="0"/>
            <a:endParaRPr lang="en-US" sz="2400" b="1" dirty="0" smtClean="0"/>
          </a:p>
          <a:p>
            <a:pPr lvl="0"/>
            <a:endParaRPr lang="en-US" sz="2400" b="1" dirty="0" smtClean="0"/>
          </a:p>
          <a:p>
            <a:pPr lvl="0"/>
            <a:r>
              <a:rPr lang="en-US" sz="2400" b="1" dirty="0" smtClean="0"/>
              <a:t>Click here to turn back to the question and choose another option</a:t>
            </a:r>
          </a:p>
          <a:p>
            <a:pPr lvl="0" algn="ctr"/>
            <a:endParaRPr lang="en-US" sz="2400" b="1" dirty="0" smtClean="0"/>
          </a:p>
          <a:p>
            <a:pPr lvl="0" algn="ctr"/>
            <a:endParaRPr lang="en-US" sz="2400" b="1" dirty="0" smtClean="0"/>
          </a:p>
          <a:p>
            <a:pPr algn="ctr"/>
            <a:endParaRPr lang="en-US" sz="2400" b="1" dirty="0"/>
          </a:p>
        </p:txBody>
      </p:sp>
      <p:sp>
        <p:nvSpPr>
          <p:cNvPr id="15" name="TextBox 14"/>
          <p:cNvSpPr txBox="1"/>
          <p:nvPr/>
        </p:nvSpPr>
        <p:spPr>
          <a:xfrm>
            <a:off x="1676400" y="4495800"/>
            <a:ext cx="3962400" cy="369332"/>
          </a:xfrm>
          <a:prstGeom prst="rect">
            <a:avLst/>
          </a:prstGeom>
          <a:noFill/>
        </p:spPr>
        <p:txBody>
          <a:bodyPr wrap="square" rtlCol="0">
            <a:sp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1676400"/>
            <a:ext cx="6858000" cy="3046988"/>
          </a:xfrm>
          <a:prstGeom prst="rect">
            <a:avLst/>
          </a:prstGeom>
          <a:noFill/>
        </p:spPr>
        <p:txBody>
          <a:bodyPr wrap="square" rtlCol="0">
            <a:spAutoFit/>
          </a:bodyPr>
          <a:lstStyle/>
          <a:p>
            <a:pPr lvl="0" algn="ctr"/>
            <a:r>
              <a:rPr lang="en-US" sz="2400" b="1" dirty="0" smtClean="0"/>
              <a:t>Switching the Direction of the circuit causes the poles of the electromagnet to reverse… Corrective Feedback for option “b”</a:t>
            </a:r>
          </a:p>
          <a:p>
            <a:pPr lvl="0" algn="ctr"/>
            <a:endParaRPr lang="en-US" sz="2400" b="1" dirty="0" smtClean="0"/>
          </a:p>
          <a:p>
            <a:r>
              <a:rPr lang="en-US" sz="2400" b="1" dirty="0" smtClean="0"/>
              <a:t>Click here to turn back to the question and choose another option</a:t>
            </a:r>
          </a:p>
          <a:p>
            <a:pPr lvl="0"/>
            <a:endParaRPr lang="en-US" sz="2400" b="1" dirty="0" smtClean="0"/>
          </a:p>
          <a:p>
            <a:pPr algn="ctr"/>
            <a:endParaRPr lang="en-US" sz="2400" b="1"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1676400"/>
            <a:ext cx="6858000" cy="2677656"/>
          </a:xfrm>
          <a:prstGeom prst="rect">
            <a:avLst/>
          </a:prstGeom>
          <a:noFill/>
        </p:spPr>
        <p:txBody>
          <a:bodyPr wrap="square" rtlCol="0">
            <a:spAutoFit/>
          </a:bodyPr>
          <a:lstStyle/>
          <a:p>
            <a:pPr lvl="0" algn="ctr"/>
            <a:r>
              <a:rPr lang="en-US" sz="2400" b="1" dirty="0" smtClean="0"/>
              <a:t>Electromagnets are man-made… Corrective Feedback for option “b”</a:t>
            </a:r>
          </a:p>
          <a:p>
            <a:pPr lvl="0" algn="ctr"/>
            <a:endParaRPr lang="en-US" sz="2400" b="1" dirty="0" smtClean="0"/>
          </a:p>
          <a:p>
            <a:r>
              <a:rPr lang="en-US" sz="2400" b="1" dirty="0" smtClean="0"/>
              <a:t>Click here to turn back to the question and choose another option</a:t>
            </a:r>
          </a:p>
          <a:p>
            <a:pPr lvl="0"/>
            <a:endParaRPr lang="en-US" sz="2400" b="1" dirty="0" smtClean="0"/>
          </a:p>
          <a:p>
            <a:pPr algn="ctr"/>
            <a:endParaRPr lang="en-US" sz="2400" b="1"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153400" cy="51816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990600"/>
            <a:ext cx="6629400" cy="4893647"/>
          </a:xfrm>
          <a:prstGeom prst="rect">
            <a:avLst/>
          </a:prstGeom>
          <a:noFill/>
        </p:spPr>
        <p:txBody>
          <a:bodyPr wrap="square" rtlCol="0">
            <a:spAutoFit/>
          </a:bodyPr>
          <a:lstStyle/>
          <a:p>
            <a:pPr lvl="0" algn="ctr"/>
            <a:endParaRPr lang="en-US" sz="2400" b="1" dirty="0" smtClean="0"/>
          </a:p>
          <a:p>
            <a:pPr lvl="0" algn="ctr"/>
            <a:r>
              <a:rPr lang="en-US" sz="2400" b="1" dirty="0" smtClean="0"/>
              <a:t>Congratulations you caught one of the correct answers!</a:t>
            </a:r>
          </a:p>
          <a:p>
            <a:pPr lvl="0" algn="ctr"/>
            <a:r>
              <a:rPr lang="en-US" sz="2400" b="1" dirty="0" smtClean="0"/>
              <a:t>Corrective Feedback for option “</a:t>
            </a:r>
            <a:r>
              <a:rPr lang="en-US" sz="2400" b="1" dirty="0" err="1" smtClean="0"/>
              <a:t>d</a:t>
            </a:r>
            <a:r>
              <a:rPr lang="en-US" sz="2400" b="1" dirty="0" smtClean="0"/>
              <a:t>”</a:t>
            </a:r>
          </a:p>
          <a:p>
            <a:pPr lvl="0" algn="ctr"/>
            <a:endParaRPr lang="en-US" sz="2400" b="1" dirty="0" smtClean="0"/>
          </a:p>
          <a:p>
            <a:pPr lvl="0"/>
            <a:endParaRPr lang="en-US" sz="2400" b="1" dirty="0" smtClean="0"/>
          </a:p>
          <a:p>
            <a:pPr lvl="0"/>
            <a:endParaRPr lang="en-US" sz="2400" b="1" dirty="0" smtClean="0"/>
          </a:p>
          <a:p>
            <a:pPr lvl="0"/>
            <a:endParaRPr lang="en-US" sz="2400" b="1" dirty="0" smtClean="0"/>
          </a:p>
          <a:p>
            <a:pPr lvl="0"/>
            <a:r>
              <a:rPr lang="en-US" sz="2400" b="1" dirty="0" smtClean="0"/>
              <a:t>Click here to turn back to the question and choose another option</a:t>
            </a:r>
          </a:p>
          <a:p>
            <a:pPr lvl="0" algn="ctr"/>
            <a:endParaRPr lang="en-US" sz="2400" b="1" dirty="0" smtClean="0"/>
          </a:p>
          <a:p>
            <a:pPr lvl="0" algn="ctr"/>
            <a:endParaRPr lang="en-US" sz="2400" b="1" dirty="0" smtClean="0"/>
          </a:p>
          <a:p>
            <a:pPr algn="ctr"/>
            <a:endParaRPr lang="en-US" sz="2400" b="1" dirty="0"/>
          </a:p>
        </p:txBody>
      </p:sp>
      <p:sp>
        <p:nvSpPr>
          <p:cNvPr id="15" name="TextBox 14"/>
          <p:cNvSpPr txBox="1"/>
          <p:nvPr/>
        </p:nvSpPr>
        <p:spPr>
          <a:xfrm>
            <a:off x="1676400" y="4495800"/>
            <a:ext cx="3962400" cy="369332"/>
          </a:xfrm>
          <a:prstGeom prst="rect">
            <a:avLst/>
          </a:prstGeom>
          <a:noFill/>
        </p:spPr>
        <p:txBody>
          <a:bodyPr wrap="square" rtlCol="0">
            <a:sp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C:\Users\kadir\AppData\Local\Microsoft\Windows\Temporary Internet Files\Content.IE5\PZ3ZOZF4\MC900364116[1].wmf"/>
          <p:cNvPicPr>
            <a:picLocks noChangeAspect="1" noChangeArrowheads="1"/>
          </p:cNvPicPr>
          <p:nvPr/>
        </p:nvPicPr>
        <p:blipFill>
          <a:blip r:embed="rId3" cstate="print"/>
          <a:srcRect/>
          <a:stretch>
            <a:fillRect/>
          </a:stretch>
        </p:blipFill>
        <p:spPr bwMode="auto">
          <a:xfrm>
            <a:off x="5410200" y="990600"/>
            <a:ext cx="3127122" cy="4953000"/>
          </a:xfrm>
          <a:prstGeom prst="rect">
            <a:avLst/>
          </a:prstGeom>
          <a:noFill/>
        </p:spPr>
      </p:pic>
      <p:sp>
        <p:nvSpPr>
          <p:cNvPr id="7" name="TextBox 6"/>
          <p:cNvSpPr txBox="1"/>
          <p:nvPr/>
        </p:nvSpPr>
        <p:spPr>
          <a:xfrm>
            <a:off x="533400" y="304800"/>
            <a:ext cx="7924800" cy="461665"/>
          </a:xfrm>
          <a:prstGeom prst="rect">
            <a:avLst/>
          </a:prstGeom>
          <a:solidFill>
            <a:srgbClr val="FF0000"/>
          </a:solidFill>
        </p:spPr>
        <p:txBody>
          <a:bodyPr wrap="square" rtlCol="0">
            <a:spAutoFit/>
          </a:bodyPr>
          <a:lstStyle/>
          <a:p>
            <a:r>
              <a:rPr lang="en-US" sz="2400" b="1" dirty="0" smtClean="0">
                <a:latin typeface="Times New Roman" pitchFamily="18" charset="0"/>
                <a:cs typeface="Times New Roman" pitchFamily="18" charset="0"/>
              </a:rPr>
              <a:t>How to navigate through the website:</a:t>
            </a:r>
          </a:p>
        </p:txBody>
      </p:sp>
      <p:sp>
        <p:nvSpPr>
          <p:cNvPr id="21" name="Action Button: Forward or Next 20">
            <a:hlinkClick r:id="" action="ppaction://hlinkshowjump?jump=nextslide" highlightClick="1"/>
          </p:cNvPr>
          <p:cNvSpPr/>
          <p:nvPr/>
        </p:nvSpPr>
        <p:spPr>
          <a:xfrm>
            <a:off x="37338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ction Button: End 22">
            <a:hlinkClick r:id="" action="ppaction://hlinkshowjump?jump=lastslide" highlightClick="1"/>
          </p:cNvPr>
          <p:cNvSpPr/>
          <p:nvPr/>
        </p:nvSpPr>
        <p:spPr>
          <a:xfrm>
            <a:off x="45720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ack or Previous 7">
            <a:hlinkClick r:id="" action="ppaction://hlinkshowjump?jump=previousslide" highlightClick="1"/>
          </p:cNvPr>
          <p:cNvSpPr/>
          <p:nvPr/>
        </p:nvSpPr>
        <p:spPr>
          <a:xfrm>
            <a:off x="28194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 action="ppaction://hlinkshowjump?jump=firstslide" highlightClick="1"/>
          </p:cNvPr>
          <p:cNvSpPr/>
          <p:nvPr/>
        </p:nvSpPr>
        <p:spPr>
          <a:xfrm>
            <a:off x="18288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ome 13">
            <a:hlinkClick r:id="" action="ppaction://hlinkshowjump?jump=firstslide" highlightClick="1"/>
          </p:cNvPr>
          <p:cNvSpPr/>
          <p:nvPr/>
        </p:nvSpPr>
        <p:spPr>
          <a:xfrm>
            <a:off x="685800" y="10668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Back or Previous 14">
            <a:hlinkClick r:id="" action="ppaction://hlinkshowjump?jump=previousslide" highlightClick="1"/>
          </p:cNvPr>
          <p:cNvSpPr/>
          <p:nvPr/>
        </p:nvSpPr>
        <p:spPr>
          <a:xfrm>
            <a:off x="685800" y="1905000"/>
            <a:ext cx="8382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ction Button: Forward or Next 15">
            <a:hlinkClick r:id="" action="ppaction://hlinkshowjump?jump=nextslide" highlightClick="1"/>
          </p:cNvPr>
          <p:cNvSpPr/>
          <p:nvPr/>
        </p:nvSpPr>
        <p:spPr>
          <a:xfrm>
            <a:off x="685800" y="2667000"/>
            <a:ext cx="8382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ction Button: End 16">
            <a:hlinkClick r:id="" action="ppaction://hlinkshowjump?jump=lastslide" highlightClick="1"/>
          </p:cNvPr>
          <p:cNvSpPr/>
          <p:nvPr/>
        </p:nvSpPr>
        <p:spPr>
          <a:xfrm>
            <a:off x="685800" y="3505200"/>
            <a:ext cx="8382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752600" y="1143000"/>
            <a:ext cx="3429000" cy="369332"/>
          </a:xfrm>
          <a:prstGeom prst="rect">
            <a:avLst/>
          </a:prstGeom>
          <a:solidFill>
            <a:srgbClr val="FF0000"/>
          </a:solidFill>
        </p:spPr>
        <p:txBody>
          <a:bodyPr wrap="square" rtlCol="0">
            <a:spAutoFit/>
          </a:bodyPr>
          <a:lstStyle/>
          <a:p>
            <a:r>
              <a:rPr lang="en-US" b="1" dirty="0" smtClean="0"/>
              <a:t>Bring me home</a:t>
            </a:r>
            <a:endParaRPr lang="en-US" b="1" dirty="0"/>
          </a:p>
        </p:txBody>
      </p:sp>
      <p:sp>
        <p:nvSpPr>
          <p:cNvPr id="20" name="TextBox 19"/>
          <p:cNvSpPr txBox="1"/>
          <p:nvPr/>
        </p:nvSpPr>
        <p:spPr>
          <a:xfrm>
            <a:off x="1828800" y="1981200"/>
            <a:ext cx="3429000" cy="369332"/>
          </a:xfrm>
          <a:prstGeom prst="rect">
            <a:avLst/>
          </a:prstGeom>
          <a:solidFill>
            <a:srgbClr val="FF0000"/>
          </a:solidFill>
        </p:spPr>
        <p:txBody>
          <a:bodyPr wrap="square" rtlCol="0">
            <a:spAutoFit/>
          </a:bodyPr>
          <a:lstStyle/>
          <a:p>
            <a:r>
              <a:rPr lang="en-US" b="1" dirty="0" smtClean="0"/>
              <a:t>Bring me to the previous page</a:t>
            </a:r>
            <a:endParaRPr lang="en-US" b="1" dirty="0"/>
          </a:p>
        </p:txBody>
      </p:sp>
      <p:sp>
        <p:nvSpPr>
          <p:cNvPr id="22" name="TextBox 21"/>
          <p:cNvSpPr txBox="1"/>
          <p:nvPr/>
        </p:nvSpPr>
        <p:spPr>
          <a:xfrm>
            <a:off x="1676400" y="2895600"/>
            <a:ext cx="3429000" cy="369332"/>
          </a:xfrm>
          <a:prstGeom prst="rect">
            <a:avLst/>
          </a:prstGeom>
          <a:solidFill>
            <a:srgbClr val="FF0000"/>
          </a:solidFill>
        </p:spPr>
        <p:txBody>
          <a:bodyPr wrap="square" rtlCol="0">
            <a:spAutoFit/>
          </a:bodyPr>
          <a:lstStyle/>
          <a:p>
            <a:r>
              <a:rPr lang="en-US" b="1" dirty="0" smtClean="0"/>
              <a:t> Bring me to the next page</a:t>
            </a:r>
            <a:endParaRPr lang="en-US" b="1" dirty="0"/>
          </a:p>
        </p:txBody>
      </p:sp>
      <p:sp>
        <p:nvSpPr>
          <p:cNvPr id="24" name="TextBox 23"/>
          <p:cNvSpPr txBox="1"/>
          <p:nvPr/>
        </p:nvSpPr>
        <p:spPr>
          <a:xfrm>
            <a:off x="1905000" y="3581400"/>
            <a:ext cx="3429000" cy="369332"/>
          </a:xfrm>
          <a:prstGeom prst="rect">
            <a:avLst/>
          </a:prstGeom>
          <a:solidFill>
            <a:srgbClr val="FF0000"/>
          </a:solidFill>
        </p:spPr>
        <p:txBody>
          <a:bodyPr wrap="square" rtlCol="0">
            <a:spAutoFit/>
          </a:bodyPr>
          <a:lstStyle/>
          <a:p>
            <a:r>
              <a:rPr lang="en-US" b="1" dirty="0" smtClean="0"/>
              <a:t> Bring me to the end </a:t>
            </a:r>
            <a:endParaRPr lang="en-US" b="1" dirty="0"/>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153400" cy="51816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990600"/>
            <a:ext cx="6629400" cy="4893647"/>
          </a:xfrm>
          <a:prstGeom prst="rect">
            <a:avLst/>
          </a:prstGeom>
          <a:noFill/>
        </p:spPr>
        <p:txBody>
          <a:bodyPr wrap="square" rtlCol="0">
            <a:spAutoFit/>
          </a:bodyPr>
          <a:lstStyle/>
          <a:p>
            <a:pPr lvl="0" algn="ctr"/>
            <a:endParaRPr lang="en-US" sz="2400" b="1" dirty="0" smtClean="0"/>
          </a:p>
          <a:p>
            <a:pPr lvl="0" algn="ctr"/>
            <a:r>
              <a:rPr lang="en-US" sz="2400" b="1" dirty="0" smtClean="0"/>
              <a:t>Congratulations you caught one of the correct answers!</a:t>
            </a:r>
          </a:p>
          <a:p>
            <a:pPr lvl="0" algn="ctr"/>
            <a:r>
              <a:rPr lang="en-US" sz="2400" b="1" dirty="0" smtClean="0"/>
              <a:t>Corrective Feedback for option “</a:t>
            </a:r>
            <a:r>
              <a:rPr lang="en-US" sz="2400" b="1" dirty="0" err="1" smtClean="0"/>
              <a:t>e</a:t>
            </a:r>
            <a:r>
              <a:rPr lang="en-US" sz="2400" b="1" dirty="0" smtClean="0"/>
              <a:t>”</a:t>
            </a:r>
          </a:p>
          <a:p>
            <a:pPr lvl="0" algn="ctr"/>
            <a:endParaRPr lang="en-US" sz="2400" b="1" dirty="0" smtClean="0"/>
          </a:p>
          <a:p>
            <a:pPr lvl="0"/>
            <a:endParaRPr lang="en-US" sz="2400" b="1" dirty="0" smtClean="0"/>
          </a:p>
          <a:p>
            <a:pPr lvl="0"/>
            <a:endParaRPr lang="en-US" sz="2400" b="1" dirty="0" smtClean="0"/>
          </a:p>
          <a:p>
            <a:pPr lvl="0"/>
            <a:endParaRPr lang="en-US" sz="2400" b="1" dirty="0" smtClean="0"/>
          </a:p>
          <a:p>
            <a:pPr lvl="0"/>
            <a:r>
              <a:rPr lang="en-US" sz="2400" b="1" dirty="0" smtClean="0"/>
              <a:t>Click here to turn back to the question and choose another option</a:t>
            </a:r>
          </a:p>
          <a:p>
            <a:pPr lvl="0" algn="ctr"/>
            <a:endParaRPr lang="en-US" sz="2400" b="1" dirty="0" smtClean="0"/>
          </a:p>
          <a:p>
            <a:pPr lvl="0" algn="ctr"/>
            <a:endParaRPr lang="en-US" sz="2400" b="1" dirty="0" smtClean="0"/>
          </a:p>
          <a:p>
            <a:pPr algn="ctr"/>
            <a:endParaRPr lang="en-US" sz="2400" b="1" dirty="0"/>
          </a:p>
        </p:txBody>
      </p:sp>
      <p:sp>
        <p:nvSpPr>
          <p:cNvPr id="15" name="TextBox 14"/>
          <p:cNvSpPr txBox="1"/>
          <p:nvPr/>
        </p:nvSpPr>
        <p:spPr>
          <a:xfrm>
            <a:off x="1676400" y="4495800"/>
            <a:ext cx="3962400" cy="369332"/>
          </a:xfrm>
          <a:prstGeom prst="rect">
            <a:avLst/>
          </a:prstGeom>
          <a:noFill/>
        </p:spPr>
        <p:txBody>
          <a:bodyPr wrap="square" rtlCol="0">
            <a:sp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97563"/>
          </a:xfrm>
          <a:ln>
            <a:solidFill>
              <a:schemeClr val="tx1"/>
            </a:solidFill>
          </a:ln>
        </p:spPr>
        <p:txBody>
          <a:bodyPr>
            <a:normAutofit lnSpcReduction="10000"/>
          </a:bodyPr>
          <a:lstStyle/>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r>
              <a:rPr lang="en-US" sz="5053" dirty="0" smtClean="0"/>
              <a:t>How do electromagnets relate to electric motors?</a:t>
            </a:r>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descr="C:\Users\kadir\AppData\Local\Microsoft\Windows\Temporary Internet Files\Content.IE5\YFO79BD6\MC900251215[1].wmf"/>
          <p:cNvPicPr>
            <a:picLocks noChangeAspect="1" noChangeArrowheads="1"/>
          </p:cNvPicPr>
          <p:nvPr/>
        </p:nvPicPr>
        <p:blipFill>
          <a:blip r:embed="rId3" cstate="print"/>
          <a:srcRect/>
          <a:stretch>
            <a:fillRect/>
          </a:stretch>
        </p:blipFill>
        <p:spPr bwMode="auto">
          <a:xfrm rot="19578262">
            <a:off x="1676400" y="838200"/>
            <a:ext cx="1073506" cy="1524305"/>
          </a:xfrm>
          <a:prstGeom prst="rect">
            <a:avLst/>
          </a:prstGeom>
          <a:noFill/>
        </p:spPr>
      </p:pic>
      <p:sp>
        <p:nvSpPr>
          <p:cNvPr id="10" name="Freeform 9"/>
          <p:cNvSpPr/>
          <p:nvPr/>
        </p:nvSpPr>
        <p:spPr>
          <a:xfrm>
            <a:off x="1612900" y="2087880"/>
            <a:ext cx="6167120" cy="2080260"/>
          </a:xfrm>
          <a:custGeom>
            <a:avLst/>
            <a:gdLst>
              <a:gd name="connsiteX0" fmla="*/ 612140 w 6167120"/>
              <a:gd name="connsiteY0" fmla="*/ 0 h 2080260"/>
              <a:gd name="connsiteX1" fmla="*/ 505460 w 6167120"/>
              <a:gd name="connsiteY1" fmla="*/ 685800 h 2080260"/>
              <a:gd name="connsiteX2" fmla="*/ 3644900 w 6167120"/>
              <a:gd name="connsiteY2" fmla="*/ 1493520 h 2080260"/>
              <a:gd name="connsiteX3" fmla="*/ 4345940 w 6167120"/>
              <a:gd name="connsiteY3" fmla="*/ 1996440 h 2080260"/>
              <a:gd name="connsiteX4" fmla="*/ 4376420 w 6167120"/>
              <a:gd name="connsiteY4" fmla="*/ 1996440 h 2080260"/>
              <a:gd name="connsiteX5" fmla="*/ 5976620 w 6167120"/>
              <a:gd name="connsiteY5" fmla="*/ 1859280 h 2080260"/>
              <a:gd name="connsiteX6" fmla="*/ 5519420 w 6167120"/>
              <a:gd name="connsiteY6" fmla="*/ 1005840 h 2080260"/>
              <a:gd name="connsiteX7" fmla="*/ 5473700 w 6167120"/>
              <a:gd name="connsiteY7" fmla="*/ 944880 h 2080260"/>
              <a:gd name="connsiteX8" fmla="*/ 5473700 w 6167120"/>
              <a:gd name="connsiteY8" fmla="*/ 944880 h 208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67120" h="2080260">
                <a:moveTo>
                  <a:pt x="612140" y="0"/>
                </a:moveTo>
                <a:cubicBezTo>
                  <a:pt x="306070" y="218440"/>
                  <a:pt x="0" y="436880"/>
                  <a:pt x="505460" y="685800"/>
                </a:cubicBezTo>
                <a:cubicBezTo>
                  <a:pt x="1010920" y="934720"/>
                  <a:pt x="3004820" y="1275080"/>
                  <a:pt x="3644900" y="1493520"/>
                </a:cubicBezTo>
                <a:cubicBezTo>
                  <a:pt x="4284980" y="1711960"/>
                  <a:pt x="4224020" y="1912620"/>
                  <a:pt x="4345940" y="1996440"/>
                </a:cubicBezTo>
                <a:cubicBezTo>
                  <a:pt x="4467860" y="2080260"/>
                  <a:pt x="4376420" y="1996440"/>
                  <a:pt x="4376420" y="1996440"/>
                </a:cubicBezTo>
                <a:cubicBezTo>
                  <a:pt x="4648200" y="1973580"/>
                  <a:pt x="5786120" y="2024380"/>
                  <a:pt x="5976620" y="1859280"/>
                </a:cubicBezTo>
                <a:cubicBezTo>
                  <a:pt x="6167120" y="1694180"/>
                  <a:pt x="5603240" y="1158240"/>
                  <a:pt x="5519420" y="1005840"/>
                </a:cubicBezTo>
                <a:cubicBezTo>
                  <a:pt x="5435600" y="853440"/>
                  <a:pt x="5473700" y="944880"/>
                  <a:pt x="5473700" y="944880"/>
                </a:cubicBezTo>
                <a:lnTo>
                  <a:pt x="5473700" y="94488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496820" y="807720"/>
            <a:ext cx="3385820" cy="934720"/>
          </a:xfrm>
          <a:custGeom>
            <a:avLst/>
            <a:gdLst>
              <a:gd name="connsiteX0" fmla="*/ 3385820 w 3385820"/>
              <a:gd name="connsiteY0" fmla="*/ 807720 h 934720"/>
              <a:gd name="connsiteX1" fmla="*/ 2791460 w 3385820"/>
              <a:gd name="connsiteY1" fmla="*/ 0 h 934720"/>
              <a:gd name="connsiteX2" fmla="*/ 1297940 w 3385820"/>
              <a:gd name="connsiteY2" fmla="*/ 807720 h 934720"/>
              <a:gd name="connsiteX3" fmla="*/ 185420 w 3385820"/>
              <a:gd name="connsiteY3" fmla="*/ 762000 h 934720"/>
              <a:gd name="connsiteX4" fmla="*/ 185420 w 3385820"/>
              <a:gd name="connsiteY4" fmla="*/ 731520 h 934720"/>
              <a:gd name="connsiteX5" fmla="*/ 185420 w 3385820"/>
              <a:gd name="connsiteY5" fmla="*/ 746760 h 9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5820" h="934720">
                <a:moveTo>
                  <a:pt x="3385820" y="807720"/>
                </a:moveTo>
                <a:cubicBezTo>
                  <a:pt x="3262630" y="403860"/>
                  <a:pt x="3139440" y="0"/>
                  <a:pt x="2791460" y="0"/>
                </a:cubicBezTo>
                <a:cubicBezTo>
                  <a:pt x="2443480" y="0"/>
                  <a:pt x="1732280" y="680720"/>
                  <a:pt x="1297940" y="807720"/>
                </a:cubicBezTo>
                <a:cubicBezTo>
                  <a:pt x="863600" y="934720"/>
                  <a:pt x="370840" y="774700"/>
                  <a:pt x="185420" y="762000"/>
                </a:cubicBezTo>
                <a:cubicBezTo>
                  <a:pt x="0" y="749300"/>
                  <a:pt x="185420" y="731520"/>
                  <a:pt x="185420" y="731520"/>
                </a:cubicBezTo>
                <a:lnTo>
                  <a:pt x="185420" y="746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descr="C:\Users\kadir\AppData\Local\Microsoft\Windows\Temporary Internet Files\Content.IE5\SXXA0KRE\MC900198836[1].wmf"/>
          <p:cNvPicPr>
            <a:picLocks noChangeAspect="1" noChangeArrowheads="1"/>
          </p:cNvPicPr>
          <p:nvPr/>
        </p:nvPicPr>
        <p:blipFill>
          <a:blip r:embed="rId4" cstate="print"/>
          <a:srcRect/>
          <a:stretch>
            <a:fillRect/>
          </a:stretch>
        </p:blipFill>
        <p:spPr bwMode="auto">
          <a:xfrm rot="19160774">
            <a:off x="5494069" y="853105"/>
            <a:ext cx="1780515" cy="2788467"/>
          </a:xfrm>
          <a:prstGeom prst="rect">
            <a:avLst/>
          </a:prstGeom>
          <a:noFill/>
        </p:spPr>
      </p:pic>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4906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smtClean="0"/>
          </a:p>
          <a:p>
            <a:pPr marL="0" lvl="0" indent="0" algn="ctr">
              <a:buNone/>
            </a:pPr>
            <a:r>
              <a:rPr lang="en-US" dirty="0" smtClean="0"/>
              <a:t>How do you think electromagnets relate to electric motors? Please, type in your answer in the box below</a:t>
            </a:r>
            <a:endParaRPr lang="en-US" dirty="0"/>
          </a:p>
          <a:p>
            <a:pPr marL="0" indent="0">
              <a:buNone/>
            </a:pPr>
            <a:endParaRPr lang="en-US" dirty="0"/>
          </a:p>
        </p:txBody>
      </p:sp>
      <p:pic>
        <p:nvPicPr>
          <p:cNvPr id="1028"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0386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pic>
        <p:nvPicPr>
          <p:cNvPr id="4102" name="Picture 6"/>
          <p:cNvPicPr>
            <a:picLocks noChangeAspect="1" noChangeArrowheads="1"/>
          </p:cNvPicPr>
          <p:nvPr/>
        </p:nvPicPr>
        <p:blipFill>
          <a:blip r:embed="rId4" cstate="print"/>
          <a:srcRect/>
          <a:stretch>
            <a:fillRect/>
          </a:stretch>
        </p:blipFill>
        <p:spPr bwMode="auto">
          <a:xfrm>
            <a:off x="3200400" y="4724400"/>
            <a:ext cx="2638425" cy="809625"/>
          </a:xfrm>
          <a:prstGeom prst="rect">
            <a:avLst/>
          </a:prstGeom>
          <a:noFill/>
          <a:ln w="9525">
            <a:noFill/>
            <a:miter lim="800000"/>
            <a:headEnd/>
            <a:tailEnd/>
          </a:ln>
        </p:spPr>
      </p:pic>
      <p:sp>
        <p:nvSpPr>
          <p:cNvPr id="10" name="Action Button: Forward or Next 9">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End 10">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Back or Previous 11">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eginning 12">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ome 13">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4400" y="35814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17" name="TextBox 16"/>
          <p:cNvSpPr txBox="1"/>
          <p:nvPr/>
        </p:nvSpPr>
        <p:spPr>
          <a:xfrm>
            <a:off x="838200" y="41910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r>
              <a:rPr lang="en-US" dirty="0" smtClean="0"/>
              <a:t> AGAIN VIDEO?: </a:t>
            </a:r>
            <a:r>
              <a:rPr lang="en-US" dirty="0" err="1" smtClean="0"/>
              <a:t>nooooo</a:t>
            </a:r>
            <a:endParaRPr lang="en-US" dirty="0"/>
          </a:p>
        </p:txBody>
      </p:sp>
    </p:spTree>
    <p:extLst>
      <p:ext uri="{BB962C8B-B14F-4D97-AF65-F5344CB8AC3E}">
        <p14:creationId xmlns:mc="http://schemas.openxmlformats.org/markup-compatibility/2006" xmlns:mv="urn:schemas-microsoft-com:mac:vml" xmlns:p14="http://schemas.microsoft.com/office/powerpoint/2010/main" xmlns="" val="1858950199"/>
      </p:ext>
    </p:extLst>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Time for A Scavenger Hunt!</a:t>
            </a:r>
            <a:endParaRPr lang="en-US" dirty="0"/>
          </a:p>
        </p:txBody>
      </p:sp>
      <p:sp>
        <p:nvSpPr>
          <p:cNvPr id="3" name="Content Placeholder 2"/>
          <p:cNvSpPr>
            <a:spLocks noGrp="1"/>
          </p:cNvSpPr>
          <p:nvPr>
            <p:ph idx="1"/>
          </p:nvPr>
        </p:nvSpPr>
        <p:spPr/>
        <p:txBody>
          <a:bodyPr>
            <a:normAutofit/>
          </a:bodyPr>
          <a:lstStyle/>
          <a:p>
            <a:pPr>
              <a:buNone/>
            </a:pPr>
            <a:r>
              <a:rPr lang="en-US" dirty="0" smtClean="0"/>
              <a:t>In order to better understand how electromagnets relate to electric motors, we are going to have you go on an electronic scavenger hunt! </a:t>
            </a:r>
          </a:p>
          <a:p>
            <a:pPr>
              <a:buNone/>
            </a:pPr>
            <a:r>
              <a:rPr lang="en-US" dirty="0" smtClean="0"/>
              <a:t>We are going to provide you with a list of a few web sites to visit. Go to those sites listed, read the information and answer the following questions. </a:t>
            </a:r>
          </a:p>
        </p:txBody>
      </p:sp>
      <p:sp>
        <p:nvSpPr>
          <p:cNvPr id="5" name="Content Placeholder 2"/>
          <p:cNvSpPr txBox="1">
            <a:spLocks/>
          </p:cNvSpPr>
          <p:nvPr/>
        </p:nvSpPr>
        <p:spPr>
          <a:xfrm>
            <a:off x="381000" y="304800"/>
            <a:ext cx="8305800" cy="5943600"/>
          </a:xfrm>
          <a:prstGeom prst="rect">
            <a:avLst/>
          </a:prstGeom>
          <a:ln>
            <a:solidFill>
              <a:schemeClr val="tx1">
                <a:lumMod val="95000"/>
                <a:lumOff val="5000"/>
              </a:schemeClr>
            </a:solidFill>
          </a:ln>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229600" cy="5668963"/>
          </a:xfrm>
        </p:spPr>
        <p:txBody>
          <a:bodyPr>
            <a:normAutofit/>
          </a:bodyPr>
          <a:lstStyle/>
          <a:p>
            <a:pPr>
              <a:buNone/>
            </a:pPr>
            <a:r>
              <a:rPr lang="en-US" dirty="0" smtClean="0"/>
              <a:t>Please visit the following cites:</a:t>
            </a:r>
          </a:p>
          <a:p>
            <a:pPr>
              <a:buNone/>
            </a:pPr>
            <a:r>
              <a:rPr lang="en-US" sz="1800" dirty="0" smtClean="0">
                <a:hlinkClick r:id="rId2"/>
              </a:rPr>
              <a:t>http://www.ndt-ed.org/EducationResources/HighSchool/Magnetism/electricmotor.htm</a:t>
            </a:r>
          </a:p>
          <a:p>
            <a:pPr>
              <a:buNone/>
            </a:pPr>
            <a:r>
              <a:rPr lang="en-US" sz="1800" dirty="0" smtClean="0">
                <a:hlinkClick r:id="rId2"/>
              </a:rPr>
              <a:t>http://electronics.howstuffworks.com/motor4.htm</a:t>
            </a:r>
            <a:endParaRPr lang="en-US" sz="1800" dirty="0" smtClean="0"/>
          </a:p>
          <a:p>
            <a:pPr>
              <a:buNone/>
            </a:pPr>
            <a:r>
              <a:rPr lang="en-US" sz="1800" dirty="0" smtClean="0">
                <a:hlinkClick r:id="rId3"/>
              </a:rPr>
              <a:t>http://www.school-for-champions.com/science/electromagnetic_devices.htm</a:t>
            </a:r>
            <a:endParaRPr lang="en-US" sz="1800" dirty="0" smtClean="0"/>
          </a:p>
          <a:p>
            <a:pPr>
              <a:buNone/>
            </a:pPr>
            <a:endParaRPr lang="en-US" sz="1400" dirty="0" smtClean="0"/>
          </a:p>
          <a:p>
            <a:pPr>
              <a:buNone/>
            </a:pPr>
            <a:r>
              <a:rPr lang="en-US" sz="2400" dirty="0" smtClean="0"/>
              <a:t>What happens when the flow of current in an electromagnet is reversed?</a:t>
            </a:r>
          </a:p>
          <a:p>
            <a:pPr>
              <a:buNone/>
            </a:pPr>
            <a:endParaRPr lang="en-US" dirty="0" smtClean="0"/>
          </a:p>
          <a:p>
            <a:pPr>
              <a:buNone/>
            </a:pPr>
            <a:endParaRPr lang="en-US" sz="2400" dirty="0" smtClean="0"/>
          </a:p>
          <a:p>
            <a:pPr>
              <a:buNone/>
            </a:pPr>
            <a:r>
              <a:rPr lang="en-US" sz="2400" dirty="0" smtClean="0"/>
              <a:t>How does this reversal of current relate to the mechanism in action in an electric motor? </a:t>
            </a:r>
          </a:p>
          <a:p>
            <a:pPr>
              <a:buNone/>
            </a:pPr>
            <a:endParaRPr lang="en-US" dirty="0" smtClean="0"/>
          </a:p>
          <a:p>
            <a:pPr>
              <a:buNone/>
            </a:pPr>
            <a:endParaRPr lang="en-US" dirty="0" smtClean="0"/>
          </a:p>
        </p:txBody>
      </p:sp>
      <p:pic>
        <p:nvPicPr>
          <p:cNvPr id="4" name="Picture 4" descr="C:\Users\lgroll\AppData\Local\Microsoft\Windows\Temporary Internet Files\Content.IE5\L0WTYN2V\MM900043731[1].gif"/>
          <p:cNvPicPr>
            <a:picLocks noChangeAspect="1" noChangeArrowheads="1" noCrop="1"/>
          </p:cNvPicPr>
          <p:nvPr/>
        </p:nvPicPr>
        <p:blipFill>
          <a:blip r:embed="rId4"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848600" y="3048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5" name="Content Placeholder 2"/>
          <p:cNvSpPr txBox="1">
            <a:spLocks/>
          </p:cNvSpPr>
          <p:nvPr/>
        </p:nvSpPr>
        <p:spPr>
          <a:xfrm>
            <a:off x="685800" y="228600"/>
            <a:ext cx="8001000" cy="5943600"/>
          </a:xfrm>
          <a:prstGeom prst="rect">
            <a:avLst/>
          </a:prstGeom>
          <a:ln>
            <a:solidFill>
              <a:schemeClr val="tx1">
                <a:lumMod val="95000"/>
                <a:lumOff val="5000"/>
              </a:schemeClr>
            </a:solidFill>
          </a:ln>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838200" y="34290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7" name="TextBox 6"/>
          <p:cNvSpPr txBox="1"/>
          <p:nvPr/>
        </p:nvSpPr>
        <p:spPr>
          <a:xfrm>
            <a:off x="762000" y="38862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
        <p:nvSpPr>
          <p:cNvPr id="11" name="TextBox 10"/>
          <p:cNvSpPr txBox="1"/>
          <p:nvPr/>
        </p:nvSpPr>
        <p:spPr>
          <a:xfrm>
            <a:off x="914400" y="53340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12" name="TextBox 11"/>
          <p:cNvSpPr txBox="1"/>
          <p:nvPr/>
        </p:nvSpPr>
        <p:spPr>
          <a:xfrm>
            <a:off x="838200" y="57912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343400" y="4572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0"/>
            <a:ext cx="7086600" cy="954107"/>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COMPREHENSION CHECK! </a:t>
            </a:r>
          </a:p>
          <a:p>
            <a:endParaRPr lang="en-US" dirty="0" smtClean="0">
              <a:latin typeface="Times New Roman" pitchFamily="18" charset="0"/>
              <a:cs typeface="Times New Roman" pitchFamily="18" charset="0"/>
            </a:endParaRPr>
          </a:p>
          <a:p>
            <a:pPr algn="ctr"/>
            <a:r>
              <a:rPr lang="en-US" sz="2000" b="1" dirty="0" err="1" smtClean="0">
                <a:latin typeface="Times New Roman" pitchFamily="18" charset="0"/>
                <a:cs typeface="Times New Roman" pitchFamily="18" charset="0"/>
              </a:rPr>
              <a:t>Let`s</a:t>
            </a:r>
            <a:r>
              <a:rPr lang="en-US" sz="2000" b="1" dirty="0" smtClean="0">
                <a:latin typeface="Times New Roman" pitchFamily="18" charset="0"/>
                <a:cs typeface="Times New Roman" pitchFamily="18" charset="0"/>
              </a:rPr>
              <a:t> take it! Click </a:t>
            </a:r>
            <a:r>
              <a:rPr lang="en-US" sz="2000" b="1" dirty="0" smtClean="0">
                <a:latin typeface="Times New Roman" pitchFamily="18" charset="0"/>
                <a:cs typeface="Times New Roman" pitchFamily="18" charset="0"/>
                <a:hlinkClick r:id="rId4" action="ppaction://hlinksldjump"/>
              </a:rPr>
              <a:t>here </a:t>
            </a:r>
            <a:r>
              <a:rPr lang="en-US" sz="2000" b="1" dirty="0" smtClean="0">
                <a:latin typeface="Times New Roman" pitchFamily="18" charset="0"/>
                <a:cs typeface="Times New Roman" pitchFamily="18" charset="0"/>
              </a:rPr>
              <a:t>to start the comprehension check</a:t>
            </a:r>
            <a:endParaRPr lang="en-US" sz="2000" b="1" dirty="0">
              <a:latin typeface="Times New Roman" pitchFamily="18" charset="0"/>
              <a:cs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5438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1"/>
            <a:ext cx="6858000" cy="1323439"/>
          </a:xfrm>
          <a:prstGeom prst="rect">
            <a:avLst/>
          </a:prstGeom>
          <a:noFill/>
        </p:spPr>
        <p:txBody>
          <a:bodyPr wrap="square" rtlCol="0">
            <a:spAutoFit/>
          </a:bodyPr>
          <a:lstStyle/>
          <a:p>
            <a:r>
              <a:rPr lang="en-US" sz="2000" b="1" dirty="0" smtClean="0"/>
              <a:t>2 . Electromagnets are related to electric motors. Which one(s) of the following describe(s) the relationship of electromagnets to electric motors?  (click all the apply)</a:t>
            </a:r>
          </a:p>
          <a:p>
            <a:r>
              <a:rPr lang="en-US" sz="2000" b="1" dirty="0" smtClean="0"/>
              <a:t> </a:t>
            </a:r>
          </a:p>
        </p:txBody>
      </p:sp>
      <p:sp>
        <p:nvSpPr>
          <p:cNvPr id="12" name="TextBox 11">
            <a:hlinkClick r:id="rId4" action="ppaction://hlinksldjump"/>
          </p:cNvPr>
          <p:cNvSpPr txBox="1"/>
          <p:nvPr/>
        </p:nvSpPr>
        <p:spPr>
          <a:xfrm>
            <a:off x="1143000" y="2819401"/>
            <a:ext cx="6858000" cy="369332"/>
          </a:xfrm>
          <a:prstGeom prst="rect">
            <a:avLst/>
          </a:prstGeom>
          <a:noFill/>
        </p:spPr>
        <p:txBody>
          <a:bodyPr wrap="square" rtlCol="0">
            <a:spAutoFit/>
          </a:bodyPr>
          <a:lstStyle/>
          <a:p>
            <a:r>
              <a:rPr lang="en-US" dirty="0" smtClean="0"/>
              <a:t>a) Electromagnets are located in electric motors</a:t>
            </a:r>
          </a:p>
        </p:txBody>
      </p:sp>
      <p:sp>
        <p:nvSpPr>
          <p:cNvPr id="14" name="TextBox 13">
            <a:hlinkClick r:id="rId5" action="ppaction://hlinksldjump"/>
          </p:cNvPr>
          <p:cNvSpPr txBox="1"/>
          <p:nvPr/>
        </p:nvSpPr>
        <p:spPr>
          <a:xfrm>
            <a:off x="1143000" y="3276600"/>
            <a:ext cx="6858000" cy="369332"/>
          </a:xfrm>
          <a:prstGeom prst="rect">
            <a:avLst/>
          </a:prstGeom>
          <a:noFill/>
        </p:spPr>
        <p:txBody>
          <a:bodyPr wrap="square" rtlCol="0">
            <a:spAutoFit/>
          </a:bodyPr>
          <a:lstStyle/>
          <a:p>
            <a:pPr lvl="0"/>
            <a:r>
              <a:rPr lang="en-US" dirty="0" smtClean="0"/>
              <a:t>b) Electric motors make the electromagnets work</a:t>
            </a:r>
          </a:p>
        </p:txBody>
      </p:sp>
      <p:sp>
        <p:nvSpPr>
          <p:cNvPr id="15" name="TextBox 14">
            <a:hlinkClick r:id="rId6" action="ppaction://hlinksldjump"/>
          </p:cNvPr>
          <p:cNvSpPr txBox="1"/>
          <p:nvPr/>
        </p:nvSpPr>
        <p:spPr>
          <a:xfrm>
            <a:off x="1143000" y="3657600"/>
            <a:ext cx="6858000" cy="369332"/>
          </a:xfrm>
          <a:prstGeom prst="rect">
            <a:avLst/>
          </a:prstGeom>
          <a:noFill/>
        </p:spPr>
        <p:txBody>
          <a:bodyPr wrap="square" rtlCol="0">
            <a:spAutoFit/>
          </a:bodyPr>
          <a:lstStyle/>
          <a:p>
            <a:r>
              <a:rPr lang="en-US" dirty="0" smtClean="0"/>
              <a:t>c) Electromagnets give the electric motors the energy to work</a:t>
            </a:r>
          </a:p>
        </p:txBody>
      </p:sp>
      <p:sp>
        <p:nvSpPr>
          <p:cNvPr id="16" name="TextBox 15">
            <a:hlinkClick r:id="rId7" action="ppaction://hlinksldjump"/>
          </p:cNvPr>
          <p:cNvSpPr txBox="1"/>
          <p:nvPr/>
        </p:nvSpPr>
        <p:spPr>
          <a:xfrm>
            <a:off x="1143000" y="4114800"/>
            <a:ext cx="7315200" cy="369332"/>
          </a:xfrm>
          <a:prstGeom prst="rect">
            <a:avLst/>
          </a:prstGeom>
          <a:noFill/>
        </p:spPr>
        <p:txBody>
          <a:bodyPr wrap="square" rtlCol="0">
            <a:spAutoFit/>
          </a:bodyPr>
          <a:lstStyle/>
          <a:p>
            <a:pPr lvl="0"/>
            <a:r>
              <a:rPr lang="en-US" dirty="0" smtClean="0"/>
              <a:t>d) Electric motors  and electromagnets are separate parts of an electric car</a:t>
            </a:r>
          </a:p>
        </p:txBody>
      </p:sp>
      <p:sp>
        <p:nvSpPr>
          <p:cNvPr id="17" name="TextBox 16">
            <a:hlinkClick r:id="rId8" action="ppaction://hlinksldjump"/>
          </p:cNvPr>
          <p:cNvSpPr txBox="1"/>
          <p:nvPr/>
        </p:nvSpPr>
        <p:spPr>
          <a:xfrm>
            <a:off x="1143000" y="4495800"/>
            <a:ext cx="6858000" cy="369332"/>
          </a:xfrm>
          <a:prstGeom prst="rect">
            <a:avLst/>
          </a:prstGeom>
          <a:noFill/>
        </p:spPr>
        <p:txBody>
          <a:bodyPr wrap="square" rtlCol="0">
            <a:spAutoFit/>
          </a:bodyPr>
          <a:lstStyle/>
          <a:p>
            <a:r>
              <a:rPr lang="en-US" dirty="0" smtClean="0"/>
              <a:t>e) Electromagnets function as electric motors</a:t>
            </a: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97563"/>
          </a:xfrm>
          <a:ln>
            <a:solidFill>
              <a:schemeClr val="tx1"/>
            </a:solidFill>
          </a:ln>
        </p:spPr>
        <p:txBody>
          <a:bodyPr>
            <a:normAutofit lnSpcReduction="10000"/>
          </a:bodyPr>
          <a:lstStyle/>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r>
              <a:rPr lang="en-US" sz="5053" dirty="0" smtClean="0"/>
              <a:t>How do electromagnets relate to electric cars?</a:t>
            </a:r>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descr="C:\Users\kadir\AppData\Local\Microsoft\Windows\Temporary Internet Files\Content.IE5\YFO79BD6\MC900251215[1].wmf"/>
          <p:cNvPicPr>
            <a:picLocks noChangeAspect="1" noChangeArrowheads="1"/>
          </p:cNvPicPr>
          <p:nvPr/>
        </p:nvPicPr>
        <p:blipFill>
          <a:blip r:embed="rId3" cstate="print"/>
          <a:srcRect/>
          <a:stretch>
            <a:fillRect/>
          </a:stretch>
        </p:blipFill>
        <p:spPr bwMode="auto">
          <a:xfrm rot="19578262">
            <a:off x="1676400" y="838200"/>
            <a:ext cx="1073506" cy="1524305"/>
          </a:xfrm>
          <a:prstGeom prst="rect">
            <a:avLst/>
          </a:prstGeom>
          <a:noFill/>
        </p:spPr>
      </p:pic>
      <p:sp>
        <p:nvSpPr>
          <p:cNvPr id="10" name="Freeform 9"/>
          <p:cNvSpPr/>
          <p:nvPr/>
        </p:nvSpPr>
        <p:spPr>
          <a:xfrm>
            <a:off x="1612900" y="2087880"/>
            <a:ext cx="6167120" cy="2080260"/>
          </a:xfrm>
          <a:custGeom>
            <a:avLst/>
            <a:gdLst>
              <a:gd name="connsiteX0" fmla="*/ 612140 w 6167120"/>
              <a:gd name="connsiteY0" fmla="*/ 0 h 2080260"/>
              <a:gd name="connsiteX1" fmla="*/ 505460 w 6167120"/>
              <a:gd name="connsiteY1" fmla="*/ 685800 h 2080260"/>
              <a:gd name="connsiteX2" fmla="*/ 3644900 w 6167120"/>
              <a:gd name="connsiteY2" fmla="*/ 1493520 h 2080260"/>
              <a:gd name="connsiteX3" fmla="*/ 4345940 w 6167120"/>
              <a:gd name="connsiteY3" fmla="*/ 1996440 h 2080260"/>
              <a:gd name="connsiteX4" fmla="*/ 4376420 w 6167120"/>
              <a:gd name="connsiteY4" fmla="*/ 1996440 h 2080260"/>
              <a:gd name="connsiteX5" fmla="*/ 5976620 w 6167120"/>
              <a:gd name="connsiteY5" fmla="*/ 1859280 h 2080260"/>
              <a:gd name="connsiteX6" fmla="*/ 5519420 w 6167120"/>
              <a:gd name="connsiteY6" fmla="*/ 1005840 h 2080260"/>
              <a:gd name="connsiteX7" fmla="*/ 5473700 w 6167120"/>
              <a:gd name="connsiteY7" fmla="*/ 944880 h 2080260"/>
              <a:gd name="connsiteX8" fmla="*/ 5473700 w 6167120"/>
              <a:gd name="connsiteY8" fmla="*/ 944880 h 208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67120" h="2080260">
                <a:moveTo>
                  <a:pt x="612140" y="0"/>
                </a:moveTo>
                <a:cubicBezTo>
                  <a:pt x="306070" y="218440"/>
                  <a:pt x="0" y="436880"/>
                  <a:pt x="505460" y="685800"/>
                </a:cubicBezTo>
                <a:cubicBezTo>
                  <a:pt x="1010920" y="934720"/>
                  <a:pt x="3004820" y="1275080"/>
                  <a:pt x="3644900" y="1493520"/>
                </a:cubicBezTo>
                <a:cubicBezTo>
                  <a:pt x="4284980" y="1711960"/>
                  <a:pt x="4224020" y="1912620"/>
                  <a:pt x="4345940" y="1996440"/>
                </a:cubicBezTo>
                <a:cubicBezTo>
                  <a:pt x="4467860" y="2080260"/>
                  <a:pt x="4376420" y="1996440"/>
                  <a:pt x="4376420" y="1996440"/>
                </a:cubicBezTo>
                <a:cubicBezTo>
                  <a:pt x="4648200" y="1973580"/>
                  <a:pt x="5786120" y="2024380"/>
                  <a:pt x="5976620" y="1859280"/>
                </a:cubicBezTo>
                <a:cubicBezTo>
                  <a:pt x="6167120" y="1694180"/>
                  <a:pt x="5603240" y="1158240"/>
                  <a:pt x="5519420" y="1005840"/>
                </a:cubicBezTo>
                <a:cubicBezTo>
                  <a:pt x="5435600" y="853440"/>
                  <a:pt x="5473700" y="944880"/>
                  <a:pt x="5473700" y="944880"/>
                </a:cubicBezTo>
                <a:lnTo>
                  <a:pt x="5473700" y="94488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496820" y="807720"/>
            <a:ext cx="3385820" cy="934720"/>
          </a:xfrm>
          <a:custGeom>
            <a:avLst/>
            <a:gdLst>
              <a:gd name="connsiteX0" fmla="*/ 3385820 w 3385820"/>
              <a:gd name="connsiteY0" fmla="*/ 807720 h 934720"/>
              <a:gd name="connsiteX1" fmla="*/ 2791460 w 3385820"/>
              <a:gd name="connsiteY1" fmla="*/ 0 h 934720"/>
              <a:gd name="connsiteX2" fmla="*/ 1297940 w 3385820"/>
              <a:gd name="connsiteY2" fmla="*/ 807720 h 934720"/>
              <a:gd name="connsiteX3" fmla="*/ 185420 w 3385820"/>
              <a:gd name="connsiteY3" fmla="*/ 762000 h 934720"/>
              <a:gd name="connsiteX4" fmla="*/ 185420 w 3385820"/>
              <a:gd name="connsiteY4" fmla="*/ 731520 h 934720"/>
              <a:gd name="connsiteX5" fmla="*/ 185420 w 3385820"/>
              <a:gd name="connsiteY5" fmla="*/ 746760 h 9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5820" h="934720">
                <a:moveTo>
                  <a:pt x="3385820" y="807720"/>
                </a:moveTo>
                <a:cubicBezTo>
                  <a:pt x="3262630" y="403860"/>
                  <a:pt x="3139440" y="0"/>
                  <a:pt x="2791460" y="0"/>
                </a:cubicBezTo>
                <a:cubicBezTo>
                  <a:pt x="2443480" y="0"/>
                  <a:pt x="1732280" y="680720"/>
                  <a:pt x="1297940" y="807720"/>
                </a:cubicBezTo>
                <a:cubicBezTo>
                  <a:pt x="863600" y="934720"/>
                  <a:pt x="370840" y="774700"/>
                  <a:pt x="185420" y="762000"/>
                </a:cubicBezTo>
                <a:cubicBezTo>
                  <a:pt x="0" y="749300"/>
                  <a:pt x="185420" y="731520"/>
                  <a:pt x="185420" y="731520"/>
                </a:cubicBezTo>
                <a:lnTo>
                  <a:pt x="185420" y="746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descr="C:\Users\kadir\AppData\Local\Microsoft\Windows\Temporary Internet Files\Content.IE5\SXXA0KRE\MC900198836[1].wmf"/>
          <p:cNvPicPr>
            <a:picLocks noChangeAspect="1" noChangeArrowheads="1"/>
          </p:cNvPicPr>
          <p:nvPr/>
        </p:nvPicPr>
        <p:blipFill>
          <a:blip r:embed="rId4" cstate="print"/>
          <a:srcRect/>
          <a:stretch>
            <a:fillRect/>
          </a:stretch>
        </p:blipFill>
        <p:spPr bwMode="auto">
          <a:xfrm rot="19160774">
            <a:off x="5494069" y="853105"/>
            <a:ext cx="1780515" cy="2788467"/>
          </a:xfrm>
          <a:prstGeom prst="rect">
            <a:avLst/>
          </a:prstGeom>
          <a:noFill/>
        </p:spPr>
      </p:pic>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4906963"/>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smtClean="0"/>
          </a:p>
          <a:p>
            <a:pPr marL="0" lvl="0" indent="0" algn="ctr">
              <a:buNone/>
            </a:pPr>
            <a:r>
              <a:rPr lang="en-US" dirty="0" smtClean="0"/>
              <a:t>How do you think electromagnets relate to electric cars? Please, type in your answer in the box below</a:t>
            </a:r>
            <a:endParaRPr lang="en-US" dirty="0"/>
          </a:p>
          <a:p>
            <a:pPr marL="0" indent="0">
              <a:buNone/>
            </a:pPr>
            <a:endParaRPr lang="en-US" dirty="0"/>
          </a:p>
        </p:txBody>
      </p:sp>
      <p:pic>
        <p:nvPicPr>
          <p:cNvPr id="1028"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0386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pic>
        <p:nvPicPr>
          <p:cNvPr id="4102" name="Picture 6"/>
          <p:cNvPicPr>
            <a:picLocks noChangeAspect="1" noChangeArrowheads="1"/>
          </p:cNvPicPr>
          <p:nvPr/>
        </p:nvPicPr>
        <p:blipFill>
          <a:blip r:embed="rId4" cstate="print"/>
          <a:srcRect/>
          <a:stretch>
            <a:fillRect/>
          </a:stretch>
        </p:blipFill>
        <p:spPr bwMode="auto">
          <a:xfrm>
            <a:off x="3200400" y="4724400"/>
            <a:ext cx="2638425" cy="809625"/>
          </a:xfrm>
          <a:prstGeom prst="rect">
            <a:avLst/>
          </a:prstGeom>
          <a:noFill/>
          <a:ln w="9525">
            <a:noFill/>
            <a:miter lim="800000"/>
            <a:headEnd/>
            <a:tailEnd/>
          </a:ln>
        </p:spPr>
      </p:pic>
      <p:sp>
        <p:nvSpPr>
          <p:cNvPr id="10" name="Action Button: Forward or Next 9">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End 10">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Back or Previous 11">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eginning 12">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ome 13">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4400" y="35814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17" name="TextBox 16"/>
          <p:cNvSpPr txBox="1"/>
          <p:nvPr/>
        </p:nvSpPr>
        <p:spPr>
          <a:xfrm>
            <a:off x="838200" y="41910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Tree>
    <p:extLst>
      <p:ext uri="{BB962C8B-B14F-4D97-AF65-F5344CB8AC3E}">
        <p14:creationId xmlns:mc="http://schemas.openxmlformats.org/markup-compatibility/2006" xmlns:mv="urn:schemas-microsoft-com:mac:vml" xmlns:p14="http://schemas.microsoft.com/office/powerpoint/2010/main" xmlns="" val="1858950199"/>
      </p:ext>
    </p:extLst>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Scavenging!</a:t>
            </a:r>
            <a:endParaRPr lang="en-US" dirty="0"/>
          </a:p>
        </p:txBody>
      </p:sp>
      <p:sp>
        <p:nvSpPr>
          <p:cNvPr id="3" name="Content Placeholder 2"/>
          <p:cNvSpPr>
            <a:spLocks noGrp="1"/>
          </p:cNvSpPr>
          <p:nvPr>
            <p:ph idx="1"/>
          </p:nvPr>
        </p:nvSpPr>
        <p:spPr/>
        <p:txBody>
          <a:bodyPr>
            <a:normAutofit/>
          </a:bodyPr>
          <a:lstStyle/>
          <a:p>
            <a:pPr>
              <a:buNone/>
            </a:pPr>
            <a:r>
              <a:rPr lang="en-US" dirty="0" smtClean="0"/>
              <a:t>We are going to provide you with a list of a few web sites to visit. Go to those sites listed, read the information and answer the following questions. </a:t>
            </a:r>
          </a:p>
        </p:txBody>
      </p:sp>
      <p:sp>
        <p:nvSpPr>
          <p:cNvPr id="5" name="Content Placeholder 2"/>
          <p:cNvSpPr txBox="1">
            <a:spLocks/>
          </p:cNvSpPr>
          <p:nvPr/>
        </p:nvSpPr>
        <p:spPr>
          <a:xfrm>
            <a:off x="381000" y="304800"/>
            <a:ext cx="8305800" cy="5943600"/>
          </a:xfrm>
          <a:prstGeom prst="rect">
            <a:avLst/>
          </a:prstGeom>
          <a:ln>
            <a:solidFill>
              <a:schemeClr val="tx1">
                <a:lumMod val="95000"/>
                <a:lumOff val="5000"/>
              </a:schemeClr>
            </a:solidFill>
          </a:ln>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descr="C:\Users\kadir\AppData\Local\Microsoft\Windows\Temporary Internet Files\Content.IE5\YFO79BD6\MC900251215[1].wmf"/>
          <p:cNvPicPr>
            <a:picLocks noChangeAspect="1" noChangeArrowheads="1"/>
          </p:cNvPicPr>
          <p:nvPr/>
        </p:nvPicPr>
        <p:blipFill>
          <a:blip r:embed="rId3" cstate="print"/>
          <a:srcRect/>
          <a:stretch>
            <a:fillRect/>
          </a:stretch>
        </p:blipFill>
        <p:spPr bwMode="auto">
          <a:xfrm rot="19578262">
            <a:off x="1676400" y="838200"/>
            <a:ext cx="1073506" cy="1524305"/>
          </a:xfrm>
          <a:prstGeom prst="rect">
            <a:avLst/>
          </a:prstGeom>
          <a:noFill/>
        </p:spPr>
      </p:pic>
      <p:pic>
        <p:nvPicPr>
          <p:cNvPr id="31755" name="Picture 11" descr="C:\Users\kadir\AppData\Local\Microsoft\Windows\Temporary Internet Files\Content.IE5\SXXA0KRE\MC900198836[1].wmf"/>
          <p:cNvPicPr>
            <a:picLocks noChangeAspect="1" noChangeArrowheads="1"/>
          </p:cNvPicPr>
          <p:nvPr/>
        </p:nvPicPr>
        <p:blipFill>
          <a:blip r:embed="rId4" cstate="print"/>
          <a:srcRect/>
          <a:stretch>
            <a:fillRect/>
          </a:stretch>
        </p:blipFill>
        <p:spPr bwMode="auto">
          <a:xfrm rot="19160774">
            <a:off x="5494069" y="853105"/>
            <a:ext cx="1780515" cy="2788467"/>
          </a:xfrm>
          <a:prstGeom prst="rect">
            <a:avLst/>
          </a:prstGeom>
          <a:noFill/>
        </p:spPr>
      </p:pic>
      <p:sp>
        <p:nvSpPr>
          <p:cNvPr id="18" name="Freeform 17"/>
          <p:cNvSpPr/>
          <p:nvPr/>
        </p:nvSpPr>
        <p:spPr>
          <a:xfrm>
            <a:off x="1612900" y="2087880"/>
            <a:ext cx="6167120" cy="2080260"/>
          </a:xfrm>
          <a:custGeom>
            <a:avLst/>
            <a:gdLst>
              <a:gd name="connsiteX0" fmla="*/ 612140 w 6167120"/>
              <a:gd name="connsiteY0" fmla="*/ 0 h 2080260"/>
              <a:gd name="connsiteX1" fmla="*/ 505460 w 6167120"/>
              <a:gd name="connsiteY1" fmla="*/ 685800 h 2080260"/>
              <a:gd name="connsiteX2" fmla="*/ 3644900 w 6167120"/>
              <a:gd name="connsiteY2" fmla="*/ 1493520 h 2080260"/>
              <a:gd name="connsiteX3" fmla="*/ 4345940 w 6167120"/>
              <a:gd name="connsiteY3" fmla="*/ 1996440 h 2080260"/>
              <a:gd name="connsiteX4" fmla="*/ 4376420 w 6167120"/>
              <a:gd name="connsiteY4" fmla="*/ 1996440 h 2080260"/>
              <a:gd name="connsiteX5" fmla="*/ 5976620 w 6167120"/>
              <a:gd name="connsiteY5" fmla="*/ 1859280 h 2080260"/>
              <a:gd name="connsiteX6" fmla="*/ 5519420 w 6167120"/>
              <a:gd name="connsiteY6" fmla="*/ 1005840 h 2080260"/>
              <a:gd name="connsiteX7" fmla="*/ 5473700 w 6167120"/>
              <a:gd name="connsiteY7" fmla="*/ 944880 h 2080260"/>
              <a:gd name="connsiteX8" fmla="*/ 5473700 w 6167120"/>
              <a:gd name="connsiteY8" fmla="*/ 944880 h 208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67120" h="2080260">
                <a:moveTo>
                  <a:pt x="612140" y="0"/>
                </a:moveTo>
                <a:cubicBezTo>
                  <a:pt x="306070" y="218440"/>
                  <a:pt x="0" y="436880"/>
                  <a:pt x="505460" y="685800"/>
                </a:cubicBezTo>
                <a:cubicBezTo>
                  <a:pt x="1010920" y="934720"/>
                  <a:pt x="3004820" y="1275080"/>
                  <a:pt x="3644900" y="1493520"/>
                </a:cubicBezTo>
                <a:cubicBezTo>
                  <a:pt x="4284980" y="1711960"/>
                  <a:pt x="4224020" y="1912620"/>
                  <a:pt x="4345940" y="1996440"/>
                </a:cubicBezTo>
                <a:cubicBezTo>
                  <a:pt x="4467860" y="2080260"/>
                  <a:pt x="4376420" y="1996440"/>
                  <a:pt x="4376420" y="1996440"/>
                </a:cubicBezTo>
                <a:cubicBezTo>
                  <a:pt x="4648200" y="1973580"/>
                  <a:pt x="5786120" y="2024380"/>
                  <a:pt x="5976620" y="1859280"/>
                </a:cubicBezTo>
                <a:cubicBezTo>
                  <a:pt x="6167120" y="1694180"/>
                  <a:pt x="5603240" y="1158240"/>
                  <a:pt x="5519420" y="1005840"/>
                </a:cubicBezTo>
                <a:cubicBezTo>
                  <a:pt x="5435600" y="853440"/>
                  <a:pt x="5473700" y="944880"/>
                  <a:pt x="5473700" y="944880"/>
                </a:cubicBezTo>
                <a:lnTo>
                  <a:pt x="5473700" y="94488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496820" y="807720"/>
            <a:ext cx="3385820" cy="934720"/>
          </a:xfrm>
          <a:custGeom>
            <a:avLst/>
            <a:gdLst>
              <a:gd name="connsiteX0" fmla="*/ 3385820 w 3385820"/>
              <a:gd name="connsiteY0" fmla="*/ 807720 h 934720"/>
              <a:gd name="connsiteX1" fmla="*/ 2791460 w 3385820"/>
              <a:gd name="connsiteY1" fmla="*/ 0 h 934720"/>
              <a:gd name="connsiteX2" fmla="*/ 1297940 w 3385820"/>
              <a:gd name="connsiteY2" fmla="*/ 807720 h 934720"/>
              <a:gd name="connsiteX3" fmla="*/ 185420 w 3385820"/>
              <a:gd name="connsiteY3" fmla="*/ 762000 h 934720"/>
              <a:gd name="connsiteX4" fmla="*/ 185420 w 3385820"/>
              <a:gd name="connsiteY4" fmla="*/ 731520 h 934720"/>
              <a:gd name="connsiteX5" fmla="*/ 185420 w 3385820"/>
              <a:gd name="connsiteY5" fmla="*/ 746760 h 9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5820" h="934720">
                <a:moveTo>
                  <a:pt x="3385820" y="807720"/>
                </a:moveTo>
                <a:cubicBezTo>
                  <a:pt x="3262630" y="403860"/>
                  <a:pt x="3139440" y="0"/>
                  <a:pt x="2791460" y="0"/>
                </a:cubicBezTo>
                <a:cubicBezTo>
                  <a:pt x="2443480" y="0"/>
                  <a:pt x="1732280" y="680720"/>
                  <a:pt x="1297940" y="807720"/>
                </a:cubicBezTo>
                <a:cubicBezTo>
                  <a:pt x="863600" y="934720"/>
                  <a:pt x="370840" y="774700"/>
                  <a:pt x="185420" y="762000"/>
                </a:cubicBezTo>
                <a:cubicBezTo>
                  <a:pt x="0" y="749300"/>
                  <a:pt x="185420" y="731520"/>
                  <a:pt x="185420" y="731520"/>
                </a:cubicBezTo>
                <a:lnTo>
                  <a:pt x="185420" y="746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1447800" y="4191000"/>
            <a:ext cx="65532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Can a magnet powered by a battery or electricity? Why or why not? Type in your answer(s) or prediction(s) in the box below.</a:t>
            </a:r>
            <a:endParaRPr lang="en-US" b="1" dirty="0">
              <a:latin typeface="Times New Roman" pitchFamily="18" charset="0"/>
              <a:cs typeface="Times New Roman" pitchFamily="18" charset="0"/>
            </a:endParaRPr>
          </a:p>
        </p:txBody>
      </p:sp>
      <p:sp>
        <p:nvSpPr>
          <p:cNvPr id="22" name="TextBox 21"/>
          <p:cNvSpPr txBox="1"/>
          <p:nvPr/>
        </p:nvSpPr>
        <p:spPr>
          <a:xfrm>
            <a:off x="1219200" y="5257800"/>
            <a:ext cx="7162800" cy="369332"/>
          </a:xfrm>
          <a:prstGeom prst="rect">
            <a:avLst/>
          </a:prstGeom>
          <a:noFill/>
          <a:ln>
            <a:solidFill>
              <a:schemeClr val="tx1"/>
            </a:solidFill>
          </a:ln>
        </p:spPr>
        <p:txBody>
          <a:bodyPr wrap="square" rtlCol="0">
            <a:spAutoFit/>
          </a:bodyPr>
          <a:lstStyle/>
          <a:p>
            <a:r>
              <a:rPr lang="en-US" b="1" dirty="0" smtClean="0"/>
              <a:t>Learner: </a:t>
            </a:r>
            <a:endParaRPr lang="en-US" b="1" dirty="0"/>
          </a:p>
        </p:txBody>
      </p:sp>
      <p:sp>
        <p:nvSpPr>
          <p:cNvPr id="24" name="Action Button: Forward or Next 23">
            <a:hlinkClick r:id="" action="ppaction://hlinkshowjump?jump=nextslide" highlightClick="1"/>
          </p:cNvPr>
          <p:cNvSpPr/>
          <p:nvPr/>
        </p:nvSpPr>
        <p:spPr>
          <a:xfrm>
            <a:off x="3581400" y="59436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ction Button: End 24">
            <a:hlinkClick r:id="" action="ppaction://hlinkshowjump?jump=lastslide" highlightClick="1"/>
          </p:cNvPr>
          <p:cNvSpPr/>
          <p:nvPr/>
        </p:nvSpPr>
        <p:spPr>
          <a:xfrm>
            <a:off x="4419600" y="59436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ack or Previous 9">
            <a:hlinkClick r:id="" action="ppaction://hlinkshowjump?jump=previousslide" highlightClick="1"/>
          </p:cNvPr>
          <p:cNvSpPr/>
          <p:nvPr/>
        </p:nvSpPr>
        <p:spPr>
          <a:xfrm>
            <a:off x="2667000" y="59436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676400" y="59436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229600" cy="5668963"/>
          </a:xfrm>
        </p:spPr>
        <p:txBody>
          <a:bodyPr>
            <a:normAutofit/>
          </a:bodyPr>
          <a:lstStyle/>
          <a:p>
            <a:pPr>
              <a:buNone/>
            </a:pPr>
            <a:r>
              <a:rPr lang="en-US" dirty="0" smtClean="0"/>
              <a:t>Please visit the following cites:</a:t>
            </a:r>
          </a:p>
          <a:p>
            <a:pPr>
              <a:buNone/>
            </a:pPr>
            <a:r>
              <a:rPr lang="en-US" sz="1800" dirty="0" smtClean="0"/>
              <a:t>More Web sites…</a:t>
            </a:r>
          </a:p>
          <a:p>
            <a:pPr>
              <a:buNone/>
            </a:pPr>
            <a:r>
              <a:rPr lang="en-US" sz="1800" dirty="0" smtClean="0">
                <a:hlinkClick r:id="rId2"/>
              </a:rPr>
              <a:t>http://www.solarnavigator.net/electric_motors.htm</a:t>
            </a:r>
            <a:endParaRPr lang="en-US" sz="1800" dirty="0" smtClean="0"/>
          </a:p>
          <a:p>
            <a:pPr>
              <a:buNone/>
            </a:pPr>
            <a:r>
              <a:rPr lang="en-US" sz="1800" dirty="0" smtClean="0">
                <a:hlinkClick r:id="rId3"/>
              </a:rPr>
              <a:t>http://education.jlab.org/qa/electromagnet_04.html</a:t>
            </a:r>
            <a:endParaRPr lang="en-US" sz="1800" dirty="0" smtClean="0"/>
          </a:p>
          <a:p>
            <a:pPr>
              <a:buNone/>
            </a:pPr>
            <a:r>
              <a:rPr lang="en-US" sz="2400" dirty="0" smtClean="0"/>
              <a:t>Where can the electromagnet be found in an electric vehicle?</a:t>
            </a:r>
            <a:endParaRPr lang="en-US" sz="1400" dirty="0" smtClean="0"/>
          </a:p>
          <a:p>
            <a:pPr>
              <a:buNone/>
            </a:pPr>
            <a:endParaRPr lang="en-US" sz="1400" dirty="0" smtClean="0"/>
          </a:p>
          <a:p>
            <a:pPr>
              <a:buNone/>
            </a:pPr>
            <a:endParaRPr lang="en-US" sz="1400" dirty="0" smtClean="0"/>
          </a:p>
          <a:p>
            <a:pPr>
              <a:buNone/>
            </a:pPr>
            <a:endParaRPr lang="en-US" sz="1400" dirty="0" smtClean="0"/>
          </a:p>
          <a:p>
            <a:pPr>
              <a:buNone/>
            </a:pPr>
            <a:endParaRPr lang="en-US" sz="1400" dirty="0" smtClean="0"/>
          </a:p>
          <a:p>
            <a:pPr>
              <a:buNone/>
            </a:pPr>
            <a:endParaRPr lang="en-US" sz="2400" dirty="0" smtClean="0"/>
          </a:p>
          <a:p>
            <a:pPr>
              <a:buNone/>
            </a:pPr>
            <a:r>
              <a:rPr lang="en-US" sz="2400" dirty="0" smtClean="0"/>
              <a:t>Describe the relationship between an electromagnet and an electric car?</a:t>
            </a:r>
          </a:p>
          <a:p>
            <a:pPr>
              <a:buNone/>
            </a:pPr>
            <a:endParaRPr lang="en-US" dirty="0" smtClean="0"/>
          </a:p>
          <a:p>
            <a:pPr>
              <a:buNone/>
            </a:pPr>
            <a:endParaRPr lang="en-US" sz="2400" dirty="0" smtClean="0"/>
          </a:p>
          <a:p>
            <a:pPr>
              <a:buNone/>
            </a:pPr>
            <a:endParaRPr lang="en-US" dirty="0" smtClean="0"/>
          </a:p>
          <a:p>
            <a:pPr>
              <a:buNone/>
            </a:pPr>
            <a:endParaRPr lang="en-US" dirty="0" smtClean="0"/>
          </a:p>
        </p:txBody>
      </p:sp>
      <p:pic>
        <p:nvPicPr>
          <p:cNvPr id="4" name="Picture 4" descr="C:\Users\lgroll\AppData\Local\Microsoft\Windows\Temporary Internet Files\Content.IE5\L0WTYN2V\MM900043731[1].gif"/>
          <p:cNvPicPr>
            <a:picLocks noChangeAspect="1" noChangeArrowheads="1" noCrop="1"/>
          </p:cNvPicPr>
          <p:nvPr/>
        </p:nvPicPr>
        <p:blipFill>
          <a:blip r:embed="rId4"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848600" y="3048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5" name="Content Placeholder 2"/>
          <p:cNvSpPr txBox="1">
            <a:spLocks/>
          </p:cNvSpPr>
          <p:nvPr/>
        </p:nvSpPr>
        <p:spPr>
          <a:xfrm>
            <a:off x="685800" y="228600"/>
            <a:ext cx="8001000" cy="5943600"/>
          </a:xfrm>
          <a:prstGeom prst="rect">
            <a:avLst/>
          </a:prstGeom>
          <a:ln>
            <a:solidFill>
              <a:schemeClr val="tx1">
                <a:lumMod val="95000"/>
                <a:lumOff val="5000"/>
              </a:schemeClr>
            </a:solidFill>
          </a:ln>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762000" y="28956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7" name="TextBox 6"/>
          <p:cNvSpPr txBox="1"/>
          <p:nvPr/>
        </p:nvSpPr>
        <p:spPr>
          <a:xfrm>
            <a:off x="762000" y="34290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
        <p:nvSpPr>
          <p:cNvPr id="11" name="TextBox 10"/>
          <p:cNvSpPr txBox="1"/>
          <p:nvPr/>
        </p:nvSpPr>
        <p:spPr>
          <a:xfrm>
            <a:off x="838200" y="5029200"/>
            <a:ext cx="7620000" cy="369332"/>
          </a:xfrm>
          <a:prstGeom prst="rect">
            <a:avLst/>
          </a:prstGeom>
          <a:noFill/>
          <a:ln>
            <a:solidFill>
              <a:schemeClr val="tx1"/>
            </a:solidFill>
          </a:ln>
        </p:spPr>
        <p:txBody>
          <a:bodyPr wrap="square" rtlCol="0">
            <a:spAutoFit/>
          </a:bodyPr>
          <a:lstStyle/>
          <a:p>
            <a:r>
              <a:rPr lang="en-US" b="1" dirty="0" smtClean="0">
                <a:latin typeface="Times New Roman" pitchFamily="18" charset="0"/>
                <a:cs typeface="Times New Roman" pitchFamily="18" charset="0"/>
              </a:rPr>
              <a:t>Answer:</a:t>
            </a:r>
            <a:endParaRPr lang="en-US" b="1" dirty="0">
              <a:latin typeface="Times New Roman" pitchFamily="18" charset="0"/>
              <a:cs typeface="Times New Roman" pitchFamily="18" charset="0"/>
            </a:endParaRPr>
          </a:p>
        </p:txBody>
      </p:sp>
      <p:sp>
        <p:nvSpPr>
          <p:cNvPr id="12" name="TextBox 11"/>
          <p:cNvSpPr txBox="1"/>
          <p:nvPr/>
        </p:nvSpPr>
        <p:spPr>
          <a:xfrm>
            <a:off x="762000" y="5486400"/>
            <a:ext cx="7696200" cy="369332"/>
          </a:xfrm>
          <a:prstGeom prst="rect">
            <a:avLst/>
          </a:prstGeom>
          <a:noFill/>
        </p:spPr>
        <p:txBody>
          <a:bodyPr wrap="square" rtlCol="0">
            <a:spAutoFit/>
          </a:bodyPr>
          <a:lstStyle/>
          <a:p>
            <a:r>
              <a:rPr lang="en-US" dirty="0" smtClean="0">
                <a:hlinkClick r:id="rId5" action="ppaction://hlinksldjump"/>
              </a:rPr>
              <a:t>Click here to see the answer and compare it to yours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343400" y="4572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0"/>
            <a:ext cx="7086600" cy="954107"/>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COMPREHENSION CHECK! </a:t>
            </a:r>
          </a:p>
          <a:p>
            <a:endParaRPr lang="en-US" dirty="0" smtClean="0">
              <a:latin typeface="Times New Roman" pitchFamily="18" charset="0"/>
              <a:cs typeface="Times New Roman" pitchFamily="18" charset="0"/>
            </a:endParaRPr>
          </a:p>
          <a:p>
            <a:pPr algn="ctr"/>
            <a:r>
              <a:rPr lang="en-US" sz="2000" b="1" dirty="0" err="1" smtClean="0">
                <a:latin typeface="Times New Roman" pitchFamily="18" charset="0"/>
                <a:cs typeface="Times New Roman" pitchFamily="18" charset="0"/>
              </a:rPr>
              <a:t>Let`s</a:t>
            </a:r>
            <a:r>
              <a:rPr lang="en-US" sz="2000" b="1" dirty="0" smtClean="0">
                <a:latin typeface="Times New Roman" pitchFamily="18" charset="0"/>
                <a:cs typeface="Times New Roman" pitchFamily="18" charset="0"/>
              </a:rPr>
              <a:t> take it! Click </a:t>
            </a:r>
            <a:r>
              <a:rPr lang="en-US" sz="2000" b="1" dirty="0" smtClean="0">
                <a:latin typeface="Times New Roman" pitchFamily="18" charset="0"/>
                <a:cs typeface="Times New Roman" pitchFamily="18" charset="0"/>
                <a:hlinkClick r:id="rId4" action="ppaction://hlinksldjump"/>
              </a:rPr>
              <a:t>here </a:t>
            </a:r>
            <a:r>
              <a:rPr lang="en-US" sz="2000" b="1" dirty="0" smtClean="0">
                <a:latin typeface="Times New Roman" pitchFamily="18" charset="0"/>
                <a:cs typeface="Times New Roman" pitchFamily="18" charset="0"/>
              </a:rPr>
              <a:t>to start the comprehension check</a:t>
            </a:r>
            <a:endParaRPr lang="en-US" sz="2000" b="1" dirty="0">
              <a:latin typeface="Times New Roman" pitchFamily="18" charset="0"/>
              <a:cs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4102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pic>
        <p:nvPicPr>
          <p:cNvPr id="4" name="Picture 4" descr="C:\Users\lgroll\AppData\Local\Microsoft\Windows\Temporary Internet Files\Content.IE5\L0WTYN2V\MM900043731[1].gif"/>
          <p:cNvPicPr>
            <a:picLocks noChangeAspect="1" noChangeArrowheads="1" noCrop="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543800" y="609600"/>
            <a:ext cx="719342" cy="92392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Action Button: Forward or Next 6">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End 7">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eginning 9">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Home 10">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1524001"/>
            <a:ext cx="6858000" cy="1323439"/>
          </a:xfrm>
          <a:prstGeom prst="rect">
            <a:avLst/>
          </a:prstGeom>
          <a:noFill/>
        </p:spPr>
        <p:txBody>
          <a:bodyPr wrap="square" rtlCol="0">
            <a:spAutoFit/>
          </a:bodyPr>
          <a:lstStyle/>
          <a:p>
            <a:r>
              <a:rPr lang="en-US" sz="2000" b="1" dirty="0" smtClean="0"/>
              <a:t>1. There is a relationship between electromagnets and electric cars. Which one(s) of the following describe(s) the relationship of electromagnets to electric cars? (click all the apply)</a:t>
            </a:r>
          </a:p>
          <a:p>
            <a:r>
              <a:rPr lang="en-US" sz="2000" b="1" dirty="0" smtClean="0"/>
              <a:t> </a:t>
            </a:r>
          </a:p>
        </p:txBody>
      </p:sp>
      <p:sp>
        <p:nvSpPr>
          <p:cNvPr id="12" name="TextBox 11">
            <a:hlinkClick r:id="rId4" action="ppaction://hlinksldjump"/>
          </p:cNvPr>
          <p:cNvSpPr txBox="1"/>
          <p:nvPr/>
        </p:nvSpPr>
        <p:spPr>
          <a:xfrm>
            <a:off x="1143000" y="2819401"/>
            <a:ext cx="6858000" cy="369332"/>
          </a:xfrm>
          <a:prstGeom prst="rect">
            <a:avLst/>
          </a:prstGeom>
          <a:noFill/>
        </p:spPr>
        <p:txBody>
          <a:bodyPr wrap="square" rtlCol="0">
            <a:spAutoFit/>
          </a:bodyPr>
          <a:lstStyle/>
          <a:p>
            <a:pPr lvl="0"/>
            <a:r>
              <a:rPr lang="en-US" dirty="0" smtClean="0"/>
              <a:t>a) Electromagnets help power electric cars.</a:t>
            </a:r>
          </a:p>
        </p:txBody>
      </p:sp>
      <p:sp>
        <p:nvSpPr>
          <p:cNvPr id="14" name="TextBox 13">
            <a:hlinkClick r:id="rId5" action="ppaction://hlinksldjump"/>
          </p:cNvPr>
          <p:cNvSpPr txBox="1"/>
          <p:nvPr/>
        </p:nvSpPr>
        <p:spPr>
          <a:xfrm>
            <a:off x="1143000" y="3276600"/>
            <a:ext cx="6858000" cy="369332"/>
          </a:xfrm>
          <a:prstGeom prst="rect">
            <a:avLst/>
          </a:prstGeom>
          <a:noFill/>
        </p:spPr>
        <p:txBody>
          <a:bodyPr wrap="square" rtlCol="0">
            <a:spAutoFit/>
          </a:bodyPr>
          <a:lstStyle/>
          <a:p>
            <a:r>
              <a:rPr lang="en-US" dirty="0" smtClean="0"/>
              <a:t>b) Electric cars make electromagnets work.  </a:t>
            </a:r>
          </a:p>
        </p:txBody>
      </p:sp>
      <p:sp>
        <p:nvSpPr>
          <p:cNvPr id="15" name="TextBox 14">
            <a:hlinkClick r:id="rId6" action="ppaction://hlinksldjump"/>
          </p:cNvPr>
          <p:cNvSpPr txBox="1"/>
          <p:nvPr/>
        </p:nvSpPr>
        <p:spPr>
          <a:xfrm>
            <a:off x="1143000" y="3657600"/>
            <a:ext cx="6858000" cy="369332"/>
          </a:xfrm>
          <a:prstGeom prst="rect">
            <a:avLst/>
          </a:prstGeom>
          <a:noFill/>
        </p:spPr>
        <p:txBody>
          <a:bodyPr wrap="square" rtlCol="0">
            <a:spAutoFit/>
          </a:bodyPr>
          <a:lstStyle/>
          <a:p>
            <a:pPr lvl="0"/>
            <a:r>
              <a:rPr lang="en-US" dirty="0" smtClean="0"/>
              <a:t>c) Electromagnets are the basic components of motors of electric cars.</a:t>
            </a:r>
          </a:p>
        </p:txBody>
      </p:sp>
      <p:sp>
        <p:nvSpPr>
          <p:cNvPr id="16" name="TextBox 15">
            <a:hlinkClick r:id="rId7" action="ppaction://hlinksldjump"/>
          </p:cNvPr>
          <p:cNvSpPr txBox="1"/>
          <p:nvPr/>
        </p:nvSpPr>
        <p:spPr>
          <a:xfrm>
            <a:off x="1143000" y="4114800"/>
            <a:ext cx="6858000" cy="369332"/>
          </a:xfrm>
          <a:prstGeom prst="rect">
            <a:avLst/>
          </a:prstGeom>
          <a:noFill/>
        </p:spPr>
        <p:txBody>
          <a:bodyPr wrap="square" rtlCol="0">
            <a:spAutoFit/>
          </a:bodyPr>
          <a:lstStyle/>
          <a:p>
            <a:r>
              <a:rPr lang="en-US" dirty="0" smtClean="0"/>
              <a:t>d) Electric cars change the capacity limit of electromagnets</a:t>
            </a:r>
          </a:p>
        </p:txBody>
      </p:sp>
      <p:sp>
        <p:nvSpPr>
          <p:cNvPr id="17" name="TextBox 16">
            <a:hlinkClick r:id="rId8" action="ppaction://hlinksldjump"/>
          </p:cNvPr>
          <p:cNvSpPr txBox="1"/>
          <p:nvPr/>
        </p:nvSpPr>
        <p:spPr>
          <a:xfrm>
            <a:off x="1143000" y="4495800"/>
            <a:ext cx="6858000" cy="369332"/>
          </a:xfrm>
          <a:prstGeom prst="rect">
            <a:avLst/>
          </a:prstGeom>
          <a:noFill/>
        </p:spPr>
        <p:txBody>
          <a:bodyPr wrap="square" rtlCol="0">
            <a:spAutoFit/>
          </a:bodyPr>
          <a:lstStyle/>
          <a:p>
            <a:pPr lvl="0"/>
            <a:r>
              <a:rPr lang="en-US" dirty="0" smtClean="0"/>
              <a:t>e) Electromagnets can speed up or slow down electric cars.</a:t>
            </a:r>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153400" cy="5181600"/>
          </a:xfrm>
          <a:ln>
            <a:solidFill>
              <a:schemeClr val="tx1">
                <a:lumMod val="95000"/>
                <a:lumOff val="5000"/>
              </a:schemeClr>
            </a:solidFill>
          </a:ln>
        </p:spPr>
        <p:txBody>
          <a:bodyPr/>
          <a:lstStyle/>
          <a:p>
            <a:pPr marL="0" lvl="0" indent="0">
              <a:buNone/>
            </a:pPr>
            <a:endParaRPr lang="en-US" dirty="0" smtClean="0"/>
          </a:p>
          <a:p>
            <a:pPr marL="0" lvl="0" indent="0">
              <a:buNone/>
            </a:pPr>
            <a:endParaRPr lang="en-US" dirty="0"/>
          </a:p>
          <a:p>
            <a:pPr marL="0" lvl="0" indent="0" algn="ctr">
              <a:buNone/>
            </a:pP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p:txBody>
      </p:sp>
      <p:sp>
        <p:nvSpPr>
          <p:cNvPr id="12" name="TextBox 11"/>
          <p:cNvSpPr txBox="1"/>
          <p:nvPr/>
        </p:nvSpPr>
        <p:spPr>
          <a:xfrm>
            <a:off x="1143000" y="990600"/>
            <a:ext cx="6629400" cy="4154983"/>
          </a:xfrm>
          <a:prstGeom prst="rect">
            <a:avLst/>
          </a:prstGeom>
          <a:noFill/>
        </p:spPr>
        <p:txBody>
          <a:bodyPr wrap="square" rtlCol="0">
            <a:spAutoFit/>
          </a:bodyPr>
          <a:lstStyle/>
          <a:p>
            <a:pPr lvl="0" algn="ctr"/>
            <a:endParaRPr lang="en-US" sz="2400" b="1" dirty="0" smtClean="0"/>
          </a:p>
          <a:p>
            <a:pPr lvl="0" algn="ctr"/>
            <a:r>
              <a:rPr lang="en-US" sz="2400" b="1" dirty="0" smtClean="0"/>
              <a:t>Feedback options for question</a:t>
            </a:r>
          </a:p>
          <a:p>
            <a:pPr lvl="0" algn="ctr"/>
            <a:endParaRPr lang="en-US" sz="2400" b="1" dirty="0" smtClean="0"/>
          </a:p>
          <a:p>
            <a:pPr lvl="0"/>
            <a:endParaRPr lang="en-US" sz="2400" b="1" dirty="0" smtClean="0"/>
          </a:p>
          <a:p>
            <a:pPr lvl="0"/>
            <a:endParaRPr lang="en-US" sz="2400" b="1" dirty="0" smtClean="0"/>
          </a:p>
          <a:p>
            <a:pPr lvl="0"/>
            <a:endParaRPr lang="en-US" sz="2400" b="1" dirty="0" smtClean="0"/>
          </a:p>
          <a:p>
            <a:pPr lvl="0"/>
            <a:r>
              <a:rPr lang="en-US" sz="2400" b="1" dirty="0" smtClean="0"/>
              <a:t>Click here to turn back to the question and choose another option</a:t>
            </a:r>
          </a:p>
          <a:p>
            <a:pPr lvl="0" algn="ctr"/>
            <a:endParaRPr lang="en-US" sz="2400" b="1" dirty="0" smtClean="0"/>
          </a:p>
          <a:p>
            <a:pPr lvl="0" algn="ctr"/>
            <a:endParaRPr lang="en-US" sz="2400" b="1" dirty="0" smtClean="0"/>
          </a:p>
          <a:p>
            <a:pPr algn="ctr"/>
            <a:endParaRPr lang="en-US" sz="2400" b="1" dirty="0"/>
          </a:p>
        </p:txBody>
      </p:sp>
      <p:sp>
        <p:nvSpPr>
          <p:cNvPr id="15" name="TextBox 14"/>
          <p:cNvSpPr txBox="1"/>
          <p:nvPr/>
        </p:nvSpPr>
        <p:spPr>
          <a:xfrm>
            <a:off x="1676400" y="4495800"/>
            <a:ext cx="3962400" cy="369332"/>
          </a:xfrm>
          <a:prstGeom prst="rect">
            <a:avLst/>
          </a:prstGeom>
          <a:noFill/>
        </p:spPr>
        <p:txBody>
          <a:bodyPr wrap="square" rtlCol="0">
            <a:sp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 val="65604434"/>
      </p:ext>
    </p:extLst>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6" descr="C:\Users\kadir\AppData\Local\Microsoft\Windows\Temporary Internet Files\Content.IE5\PZ3ZOZF4\MC900437319[1].jpg"/>
          <p:cNvPicPr>
            <a:picLocks noChangeAspect="1" noChangeArrowheads="1"/>
          </p:cNvPicPr>
          <p:nvPr/>
        </p:nvPicPr>
        <p:blipFill>
          <a:blip r:embed="rId3" cstate="print"/>
          <a:srcRect/>
          <a:stretch>
            <a:fillRect/>
          </a:stretch>
        </p:blipFill>
        <p:spPr bwMode="auto">
          <a:xfrm flipH="1">
            <a:off x="762000" y="838200"/>
            <a:ext cx="3869250" cy="1882896"/>
          </a:xfrm>
          <a:prstGeom prst="rect">
            <a:avLst/>
          </a:prstGeom>
          <a:noFill/>
        </p:spPr>
      </p:pic>
      <p:sp>
        <p:nvSpPr>
          <p:cNvPr id="16" name="Content Placeholder 15"/>
          <p:cNvSpPr>
            <a:spLocks noGrp="1"/>
          </p:cNvSpPr>
          <p:nvPr>
            <p:ph idx="1"/>
          </p:nvPr>
        </p:nvSpPr>
        <p:spPr/>
        <p:txBody>
          <a:bodyPr/>
          <a:lstStyle/>
          <a:p>
            <a:endParaRPr lang="en-US"/>
          </a:p>
        </p:txBody>
      </p:sp>
      <p:sp>
        <p:nvSpPr>
          <p:cNvPr id="17" name="Content Placeholder 2"/>
          <p:cNvSpPr txBox="1">
            <a:spLocks/>
          </p:cNvSpPr>
          <p:nvPr/>
        </p:nvSpPr>
        <p:spPr>
          <a:xfrm>
            <a:off x="457200" y="304800"/>
            <a:ext cx="8229600" cy="5668963"/>
          </a:xfrm>
          <a:prstGeom prst="rect">
            <a:avLst/>
          </a:prstGeom>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Congratulations! You have earned all the presents!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You are one step farther toward your goal of driving an electric vehicle!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 Name parts of an electromagnet)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 Know basic concepts related to an electromagnet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Assemble a simple electromagnet)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(Increase strength of an electromagnet)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(Relate an electromagnet to an electric motor)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(Relate an electromagnet to an electric car)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Picture 3" descr="C:\Users\kadir\AppData\Local\Microsoft\Windows\Temporary Internet Files\Content.IE5\SOAUNY84\MC900439783[1].png"/>
          <p:cNvPicPr>
            <a:picLocks noChangeAspect="1" noChangeArrowheads="1"/>
          </p:cNvPicPr>
          <p:nvPr/>
        </p:nvPicPr>
        <p:blipFill>
          <a:blip r:embed="rId4" cstate="print"/>
          <a:srcRect/>
          <a:stretch>
            <a:fillRect/>
          </a:stretch>
        </p:blipFill>
        <p:spPr bwMode="auto">
          <a:xfrm>
            <a:off x="6553200" y="2514600"/>
            <a:ext cx="685800" cy="685800"/>
          </a:xfrm>
          <a:prstGeom prst="rect">
            <a:avLst/>
          </a:prstGeom>
          <a:noFill/>
        </p:spPr>
      </p:pic>
      <p:pic>
        <p:nvPicPr>
          <p:cNvPr id="19" name="Picture 4" descr="C:\Users\kadir\AppData\Local\Microsoft\Windows\Temporary Internet Files\Content.IE5\YFO79BD6\MC900440261[1].wmf"/>
          <p:cNvPicPr>
            <a:picLocks noChangeAspect="1" noChangeArrowheads="1"/>
          </p:cNvPicPr>
          <p:nvPr/>
        </p:nvPicPr>
        <p:blipFill>
          <a:blip r:embed="rId5" cstate="print"/>
          <a:srcRect/>
          <a:stretch>
            <a:fillRect/>
          </a:stretch>
        </p:blipFill>
        <p:spPr bwMode="auto">
          <a:xfrm>
            <a:off x="6705600" y="3276600"/>
            <a:ext cx="495691" cy="457200"/>
          </a:xfrm>
          <a:prstGeom prst="rect">
            <a:avLst/>
          </a:prstGeom>
          <a:noFill/>
        </p:spPr>
      </p:pic>
      <p:pic>
        <p:nvPicPr>
          <p:cNvPr id="20" name="Picture 5" descr="C:\Users\kadir\AppData\Local\Microsoft\Windows\Temporary Internet Files\Content.IE5\SXXA0KRE\MC900436403[1].png"/>
          <p:cNvPicPr>
            <a:picLocks noChangeAspect="1" noChangeArrowheads="1"/>
          </p:cNvPicPr>
          <p:nvPr/>
        </p:nvPicPr>
        <p:blipFill>
          <a:blip r:embed="rId6" cstate="print"/>
          <a:srcRect/>
          <a:stretch>
            <a:fillRect/>
          </a:stretch>
        </p:blipFill>
        <p:spPr bwMode="auto">
          <a:xfrm>
            <a:off x="6553200" y="3733800"/>
            <a:ext cx="762000" cy="762000"/>
          </a:xfrm>
          <a:prstGeom prst="rect">
            <a:avLst/>
          </a:prstGeom>
          <a:noFill/>
        </p:spPr>
      </p:pic>
      <p:pic>
        <p:nvPicPr>
          <p:cNvPr id="21" name="Picture 6" descr="C:\Users\kadir\AppData\Local\Microsoft\Windows\Temporary Internet Files\Content.IE5\PZ3ZOZF4\MC900436390[1].png"/>
          <p:cNvPicPr>
            <a:picLocks noChangeAspect="1" noChangeArrowheads="1"/>
          </p:cNvPicPr>
          <p:nvPr/>
        </p:nvPicPr>
        <p:blipFill>
          <a:blip r:embed="rId7" cstate="print"/>
          <a:srcRect/>
          <a:stretch>
            <a:fillRect/>
          </a:stretch>
        </p:blipFill>
        <p:spPr bwMode="auto">
          <a:xfrm>
            <a:off x="7162800" y="4191000"/>
            <a:ext cx="685800" cy="710469"/>
          </a:xfrm>
          <a:prstGeom prst="rect">
            <a:avLst/>
          </a:prstGeom>
          <a:noFill/>
        </p:spPr>
      </p:pic>
      <p:pic>
        <p:nvPicPr>
          <p:cNvPr id="22" name="Picture 7" descr="C:\Users\kadir\AppData\Local\Microsoft\Windows\Temporary Internet Files\Content.IE5\SOAUNY84\MC900436344[1].png"/>
          <p:cNvPicPr>
            <a:picLocks noChangeAspect="1" noChangeArrowheads="1"/>
          </p:cNvPicPr>
          <p:nvPr/>
        </p:nvPicPr>
        <p:blipFill>
          <a:blip r:embed="rId8" cstate="print"/>
          <a:srcRect/>
          <a:stretch>
            <a:fillRect/>
          </a:stretch>
        </p:blipFill>
        <p:spPr bwMode="auto">
          <a:xfrm>
            <a:off x="8001000" y="4876800"/>
            <a:ext cx="628650" cy="628650"/>
          </a:xfrm>
          <a:prstGeom prst="rect">
            <a:avLst/>
          </a:prstGeom>
          <a:noFill/>
        </p:spPr>
      </p:pic>
      <p:pic>
        <p:nvPicPr>
          <p:cNvPr id="23" name="Picture 8" descr="C:\Users\kadir\AppData\Local\Microsoft\Windows\Temporary Internet Files\Content.IE5\YFO79BD6\MC900439771[1].png"/>
          <p:cNvPicPr>
            <a:picLocks noChangeAspect="1" noChangeArrowheads="1"/>
          </p:cNvPicPr>
          <p:nvPr/>
        </p:nvPicPr>
        <p:blipFill>
          <a:blip r:embed="rId9" cstate="print"/>
          <a:srcRect/>
          <a:stretch>
            <a:fillRect/>
          </a:stretch>
        </p:blipFill>
        <p:spPr bwMode="auto">
          <a:xfrm>
            <a:off x="7543800" y="5257800"/>
            <a:ext cx="838200" cy="838200"/>
          </a:xfrm>
          <a:prstGeom prst="rect">
            <a:avLst/>
          </a:prstGeom>
          <a:noFill/>
        </p:spPr>
      </p:pic>
      <p:sp>
        <p:nvSpPr>
          <p:cNvPr id="24" name="Action Button: Forward or Next 23">
            <a:hlinkClick r:id="" action="ppaction://hlinkshowjump?jump=nextslide" highlightClick="1"/>
          </p:cNvPr>
          <p:cNvSpPr/>
          <p:nvPr/>
        </p:nvSpPr>
        <p:spPr>
          <a:xfrm>
            <a:off x="37338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ction Button: End 24">
            <a:hlinkClick r:id="" action="ppaction://hlinkshowjump?jump=lastslide" highlightClick="1"/>
          </p:cNvPr>
          <p:cNvSpPr/>
          <p:nvPr/>
        </p:nvSpPr>
        <p:spPr>
          <a:xfrm>
            <a:off x="45720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ction Button: Back or Previous 25">
            <a:hlinkClick r:id="" action="ppaction://hlinkshowjump?jump=previousslide" highlightClick="1"/>
          </p:cNvPr>
          <p:cNvSpPr/>
          <p:nvPr/>
        </p:nvSpPr>
        <p:spPr>
          <a:xfrm>
            <a:off x="28194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ction Button: Home 26">
            <a:hlinkClick r:id="" action="ppaction://hlinkshowjump?jump=firstslide" highlightClick="1"/>
          </p:cNvPr>
          <p:cNvSpPr/>
          <p:nvPr/>
        </p:nvSpPr>
        <p:spPr>
          <a:xfrm>
            <a:off x="18288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668963"/>
          </a:xfrm>
          <a:ln>
            <a:solidFill>
              <a:schemeClr val="tx1"/>
            </a:solidFill>
          </a:ln>
        </p:spPr>
        <p:txBody>
          <a:bodyPr>
            <a:normAutofit fontScale="92500" lnSpcReduction="10000"/>
          </a:bodyPr>
          <a:lstStyle/>
          <a:p>
            <a:pPr>
              <a:buNone/>
            </a:pPr>
            <a:r>
              <a:rPr lang="en-US" dirty="0" smtClean="0"/>
              <a:t>Through this learning module, you will learn about electromagnetism (= electricity + magnetism). Besides, to learn what you will be able to do after completing this learning module, click on the present or learning boxes below:</a:t>
            </a:r>
          </a:p>
          <a:p>
            <a:r>
              <a:rPr lang="en-US" dirty="0" smtClean="0"/>
              <a:t> ( Name parts of an electromagnet)</a:t>
            </a:r>
          </a:p>
          <a:p>
            <a:r>
              <a:rPr lang="en-US" dirty="0" smtClean="0"/>
              <a:t> ( Know basic concepts related to an electromagnet )</a:t>
            </a:r>
          </a:p>
          <a:p>
            <a:r>
              <a:rPr lang="en-US" dirty="0" smtClean="0"/>
              <a:t>( Assemble a simple electromagnet)</a:t>
            </a:r>
          </a:p>
          <a:p>
            <a:r>
              <a:rPr lang="en-US" dirty="0" smtClean="0"/>
              <a:t>(Increase strength of an electromagnet)</a:t>
            </a:r>
          </a:p>
          <a:p>
            <a:r>
              <a:rPr lang="en-US" dirty="0" smtClean="0"/>
              <a:t>(Relate an electromagnet to an electric motor)</a:t>
            </a:r>
          </a:p>
          <a:p>
            <a:r>
              <a:rPr lang="en-US" dirty="0" smtClean="0"/>
              <a:t>(Relate an electromagnet to an electric car)</a:t>
            </a:r>
          </a:p>
          <a:p>
            <a:endParaRPr lang="en-US" dirty="0"/>
          </a:p>
        </p:txBody>
      </p:sp>
      <p:pic>
        <p:nvPicPr>
          <p:cNvPr id="23555" name="Picture 3" descr="C:\Users\kadir\AppData\Local\Microsoft\Windows\Temporary Internet Files\Content.IE5\SOAUNY84\MC900439783[1].png"/>
          <p:cNvPicPr>
            <a:picLocks noChangeAspect="1" noChangeArrowheads="1"/>
          </p:cNvPicPr>
          <p:nvPr/>
        </p:nvPicPr>
        <p:blipFill>
          <a:blip r:embed="rId3" cstate="print"/>
          <a:srcRect/>
          <a:stretch>
            <a:fillRect/>
          </a:stretch>
        </p:blipFill>
        <p:spPr bwMode="auto">
          <a:xfrm>
            <a:off x="6553200" y="2514600"/>
            <a:ext cx="685800" cy="685800"/>
          </a:xfrm>
          <a:prstGeom prst="rect">
            <a:avLst/>
          </a:prstGeom>
          <a:noFill/>
        </p:spPr>
      </p:pic>
      <p:pic>
        <p:nvPicPr>
          <p:cNvPr id="23556" name="Picture 4" descr="C:\Users\kadir\AppData\Local\Microsoft\Windows\Temporary Internet Files\Content.IE5\YFO79BD6\MC900440261[1].wmf"/>
          <p:cNvPicPr>
            <a:picLocks noChangeAspect="1" noChangeArrowheads="1"/>
          </p:cNvPicPr>
          <p:nvPr/>
        </p:nvPicPr>
        <p:blipFill>
          <a:blip r:embed="rId4" cstate="print"/>
          <a:srcRect/>
          <a:stretch>
            <a:fillRect/>
          </a:stretch>
        </p:blipFill>
        <p:spPr bwMode="auto">
          <a:xfrm>
            <a:off x="7315200" y="2895600"/>
            <a:ext cx="660921" cy="609600"/>
          </a:xfrm>
          <a:prstGeom prst="rect">
            <a:avLst/>
          </a:prstGeom>
          <a:noFill/>
        </p:spPr>
      </p:pic>
      <p:pic>
        <p:nvPicPr>
          <p:cNvPr id="23557" name="Picture 5" descr="C:\Users\kadir\AppData\Local\Microsoft\Windows\Temporary Internet Files\Content.IE5\SXXA0KRE\MC900436403[1].png"/>
          <p:cNvPicPr>
            <a:picLocks noChangeAspect="1" noChangeArrowheads="1"/>
          </p:cNvPicPr>
          <p:nvPr/>
        </p:nvPicPr>
        <p:blipFill>
          <a:blip r:embed="rId5" cstate="print"/>
          <a:srcRect/>
          <a:stretch>
            <a:fillRect/>
          </a:stretch>
        </p:blipFill>
        <p:spPr bwMode="auto">
          <a:xfrm>
            <a:off x="6477000" y="3657600"/>
            <a:ext cx="838200" cy="838200"/>
          </a:xfrm>
          <a:prstGeom prst="rect">
            <a:avLst/>
          </a:prstGeom>
          <a:noFill/>
        </p:spPr>
      </p:pic>
      <p:pic>
        <p:nvPicPr>
          <p:cNvPr id="23558" name="Picture 6" descr="C:\Users\kadir\AppData\Local\Microsoft\Windows\Temporary Internet Files\Content.IE5\PZ3ZOZF4\MC900436390[1].png"/>
          <p:cNvPicPr>
            <a:picLocks noChangeAspect="1" noChangeArrowheads="1"/>
          </p:cNvPicPr>
          <p:nvPr/>
        </p:nvPicPr>
        <p:blipFill>
          <a:blip r:embed="rId6" cstate="print"/>
          <a:srcRect/>
          <a:stretch>
            <a:fillRect/>
          </a:stretch>
        </p:blipFill>
        <p:spPr bwMode="auto">
          <a:xfrm>
            <a:off x="7162800" y="4191000"/>
            <a:ext cx="735542" cy="762000"/>
          </a:xfrm>
          <a:prstGeom prst="rect">
            <a:avLst/>
          </a:prstGeom>
          <a:noFill/>
        </p:spPr>
      </p:pic>
      <p:pic>
        <p:nvPicPr>
          <p:cNvPr id="23559" name="Picture 7" descr="C:\Users\kadir\AppData\Local\Microsoft\Windows\Temporary Internet Files\Content.IE5\SOAUNY84\MC900436344[1].png"/>
          <p:cNvPicPr>
            <a:picLocks noChangeAspect="1" noChangeArrowheads="1"/>
          </p:cNvPicPr>
          <p:nvPr/>
        </p:nvPicPr>
        <p:blipFill>
          <a:blip r:embed="rId7" cstate="print"/>
          <a:srcRect/>
          <a:stretch>
            <a:fillRect/>
          </a:stretch>
        </p:blipFill>
        <p:spPr bwMode="auto">
          <a:xfrm>
            <a:off x="7772400" y="4648200"/>
            <a:ext cx="762000" cy="762000"/>
          </a:xfrm>
          <a:prstGeom prst="rect">
            <a:avLst/>
          </a:prstGeom>
          <a:noFill/>
        </p:spPr>
      </p:pic>
      <p:pic>
        <p:nvPicPr>
          <p:cNvPr id="23560" name="Picture 8" descr="C:\Users\kadir\AppData\Local\Microsoft\Windows\Temporary Internet Files\Content.IE5\YFO79BD6\MC900439771[1].png"/>
          <p:cNvPicPr>
            <a:picLocks noChangeAspect="1" noChangeArrowheads="1"/>
          </p:cNvPicPr>
          <p:nvPr/>
        </p:nvPicPr>
        <p:blipFill>
          <a:blip r:embed="rId8" cstate="print"/>
          <a:srcRect/>
          <a:stretch>
            <a:fillRect/>
          </a:stretch>
        </p:blipFill>
        <p:spPr bwMode="auto">
          <a:xfrm>
            <a:off x="7543800" y="5257800"/>
            <a:ext cx="838200" cy="838200"/>
          </a:xfrm>
          <a:prstGeom prst="rect">
            <a:avLst/>
          </a:prstGeom>
          <a:noFill/>
        </p:spPr>
      </p:pic>
      <p:sp>
        <p:nvSpPr>
          <p:cNvPr id="11" name="Action Button: Forward or Next 10">
            <a:hlinkClick r:id="" action="ppaction://hlinkshowjump?jump=nextslide" highlightClick="1"/>
          </p:cNvPr>
          <p:cNvSpPr/>
          <p:nvPr/>
        </p:nvSpPr>
        <p:spPr>
          <a:xfrm>
            <a:off x="37338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End 11">
            <a:hlinkClick r:id="" action="ppaction://hlinkshowjump?jump=lastslide" highlightClick="1"/>
          </p:cNvPr>
          <p:cNvSpPr/>
          <p:nvPr/>
        </p:nvSpPr>
        <p:spPr>
          <a:xfrm>
            <a:off x="45720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ack or Previous 12">
            <a:hlinkClick r:id="" action="ppaction://hlinkshowjump?jump=previousslide" highlightClick="1"/>
          </p:cNvPr>
          <p:cNvSpPr/>
          <p:nvPr/>
        </p:nvSpPr>
        <p:spPr>
          <a:xfrm>
            <a:off x="28194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ome 13">
            <a:hlinkClick r:id="" action="ppaction://hlinkshowjump?jump=firstslide" highlightClick="1"/>
          </p:cNvPr>
          <p:cNvSpPr/>
          <p:nvPr/>
        </p:nvSpPr>
        <p:spPr>
          <a:xfrm>
            <a:off x="18288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105400"/>
          </a:xfrm>
          <a:ln>
            <a:solidFill>
              <a:schemeClr val="tx1"/>
            </a:solidFill>
          </a:ln>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 </a:t>
            </a:r>
          </a:p>
          <a:p>
            <a:pPr algn="ctr">
              <a:buNone/>
            </a:pPr>
            <a:r>
              <a:rPr lang="en-US" dirty="0" smtClean="0"/>
              <a:t>Create your own present or learning box…Type your own possible learning goals in the box below:</a:t>
            </a:r>
            <a:endParaRPr lang="en-US" dirty="0"/>
          </a:p>
        </p:txBody>
      </p:sp>
      <p:pic>
        <p:nvPicPr>
          <p:cNvPr id="33794" name="Picture 2" descr="C:\Users\kadir\AppData\Local\Microsoft\Windows\Temporary Internet Files\Content.IE5\PZ3ZOZF4\MC900022545[1].wmf"/>
          <p:cNvPicPr>
            <a:picLocks noChangeAspect="1" noChangeArrowheads="1"/>
          </p:cNvPicPr>
          <p:nvPr/>
        </p:nvPicPr>
        <p:blipFill>
          <a:blip r:embed="rId3" cstate="print"/>
          <a:srcRect/>
          <a:stretch>
            <a:fillRect/>
          </a:stretch>
        </p:blipFill>
        <p:spPr bwMode="auto">
          <a:xfrm>
            <a:off x="3505200" y="1066800"/>
            <a:ext cx="1972818" cy="1921764"/>
          </a:xfrm>
          <a:prstGeom prst="rect">
            <a:avLst/>
          </a:prstGeom>
          <a:noFill/>
        </p:spPr>
      </p:pic>
      <p:sp>
        <p:nvSpPr>
          <p:cNvPr id="4" name="TextBox 3"/>
          <p:cNvSpPr txBox="1"/>
          <p:nvPr/>
        </p:nvSpPr>
        <p:spPr>
          <a:xfrm>
            <a:off x="1676400" y="4724400"/>
            <a:ext cx="5943600" cy="369332"/>
          </a:xfrm>
          <a:prstGeom prst="rect">
            <a:avLst/>
          </a:prstGeom>
          <a:noFill/>
          <a:ln>
            <a:solidFill>
              <a:schemeClr val="tx1"/>
            </a:solidFill>
          </a:ln>
        </p:spPr>
        <p:txBody>
          <a:bodyPr wrap="square" rtlCol="0">
            <a:spAutoFit/>
          </a:bodyPr>
          <a:lstStyle/>
          <a:p>
            <a:r>
              <a:rPr lang="en-US" b="1" dirty="0" smtClean="0"/>
              <a:t>Goal 1</a:t>
            </a:r>
            <a:r>
              <a:rPr lang="en-US" dirty="0" smtClean="0"/>
              <a:t>:</a:t>
            </a:r>
          </a:p>
        </p:txBody>
      </p:sp>
      <p:sp>
        <p:nvSpPr>
          <p:cNvPr id="5" name="Action Button: Forward or Next 4">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eginning 7">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64163"/>
          </a:xfrm>
          <a:ln>
            <a:solidFill>
              <a:schemeClr val="tx1"/>
            </a:solidFill>
          </a:ln>
        </p:spPr>
        <p:txBody>
          <a:bodyPr/>
          <a:lstStyle/>
          <a:p>
            <a:pPr algn="ctr">
              <a:buNone/>
            </a:pPr>
            <a:r>
              <a:rPr lang="en-US" sz="2400" b="1" dirty="0" smtClean="0">
                <a:latin typeface="Times New Roman" pitchFamily="18" charset="0"/>
                <a:cs typeface="Times New Roman" pitchFamily="18" charset="0"/>
              </a:rPr>
              <a:t>When Sally studied the present learning module, she determined the following criteria for her learning experience: “When I study this online site on electromagnetism, I need to make sure that I will have knowledge of certain things. I need to be able to name parts of an electromagnet, why we call it an electromagnet, properties of it, and how it relates to an electric motor. This is awesome, since these are the building blocks of an electric car that would not worsen global warming! Also, it is a fantastic way of being green!</a:t>
            </a:r>
          </a:p>
          <a:p>
            <a:pPr algn="ctr">
              <a:buNone/>
            </a:pPr>
            <a:endParaRPr lang="en-US" sz="2400" b="1" dirty="0" smtClean="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If you have anything to add please type it in the box below:</a:t>
            </a:r>
          </a:p>
          <a:p>
            <a:pPr algn="ctr">
              <a:buNone/>
            </a:pPr>
            <a:endParaRPr lang="en-US" dirty="0" smtClean="0"/>
          </a:p>
        </p:txBody>
      </p:sp>
      <p:sp>
        <p:nvSpPr>
          <p:cNvPr id="4" name="TextBox 3"/>
          <p:cNvSpPr txBox="1"/>
          <p:nvPr/>
        </p:nvSpPr>
        <p:spPr>
          <a:xfrm>
            <a:off x="685800" y="5410200"/>
            <a:ext cx="7772400" cy="381000"/>
          </a:xfrm>
          <a:prstGeom prst="rect">
            <a:avLst/>
          </a:prstGeom>
          <a:noFill/>
          <a:ln>
            <a:solidFill>
              <a:schemeClr val="tx1"/>
            </a:solidFill>
          </a:ln>
        </p:spPr>
        <p:txBody>
          <a:bodyPr wrap="square" rtlCol="0">
            <a:spAutoFit/>
          </a:bodyPr>
          <a:lstStyle/>
          <a:p>
            <a:endParaRPr lang="en-US" dirty="0"/>
          </a:p>
        </p:txBody>
      </p:sp>
      <p:sp>
        <p:nvSpPr>
          <p:cNvPr id="8" name="Action Button: Forward or Next 7">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End 8">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Back or Previous 9">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Beginning 10">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Home 11">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Program Files\Microsoft Office\MEDIA\CAGCAT10\j0195384.wmf"/>
          <p:cNvPicPr>
            <a:picLocks noChangeAspect="1" noChangeArrowheads="1"/>
          </p:cNvPicPr>
          <p:nvPr/>
        </p:nvPicPr>
        <p:blipFill>
          <a:blip r:embed="rId3" cstate="print"/>
          <a:srcRect/>
          <a:stretch>
            <a:fillRect/>
          </a:stretch>
        </p:blipFill>
        <p:spPr bwMode="auto">
          <a:xfrm>
            <a:off x="3674059" y="2512314"/>
            <a:ext cx="1795882" cy="1833372"/>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364163"/>
          </a:xfrm>
          <a:solidFill>
            <a:srgbClr val="FF0000"/>
          </a:solidFill>
          <a:ln>
            <a:solidFill>
              <a:schemeClr val="tx1"/>
            </a:solidFill>
          </a:ln>
        </p:spPr>
        <p:txBody>
          <a:bodyPr/>
          <a:lstStyle/>
          <a:p>
            <a:pPr>
              <a:buNone/>
            </a:pPr>
            <a:endParaRPr lang="en-US" dirty="0" smtClean="0"/>
          </a:p>
          <a:p>
            <a:pPr algn="ctr">
              <a:buNone/>
            </a:pPr>
            <a:endParaRPr lang="en-US" dirty="0" smtClean="0"/>
          </a:p>
          <a:p>
            <a:pPr algn="ctr">
              <a:buNone/>
            </a:pPr>
            <a:r>
              <a:rPr lang="en-US" dirty="0" smtClean="0"/>
              <a:t>Verbal overview of the learning module…This can also be a graphic organizer…Favorably, this can be a story about a child who wants to find out the relationship between an electromagnet and an electric motor and or electric car.</a:t>
            </a:r>
            <a:endParaRPr lang="en-US" dirty="0"/>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97563"/>
          </a:xfrm>
          <a:ln>
            <a:solidFill>
              <a:schemeClr val="tx1"/>
            </a:solidFill>
          </a:ln>
        </p:spPr>
        <p:txBody>
          <a:bodyPr>
            <a:normAutofit/>
          </a:bodyPr>
          <a:lstStyle/>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endParaRPr lang="en-US" sz="5053" dirty="0" smtClean="0"/>
          </a:p>
          <a:p>
            <a:pPr algn="ctr">
              <a:buNone/>
            </a:pPr>
            <a:r>
              <a:rPr lang="en-US" sz="5053" dirty="0" smtClean="0"/>
              <a:t>What is an electromagnet? </a:t>
            </a:r>
          </a:p>
        </p:txBody>
      </p:sp>
      <p:sp>
        <p:nvSpPr>
          <p:cNvPr id="4" name="Action Button: Forward or Next 3">
            <a:hlinkClick r:id="" action="ppaction://hlinkshowjump?jump=nextslide" highlightClick="1"/>
          </p:cNvPr>
          <p:cNvSpPr/>
          <p:nvPr/>
        </p:nvSpPr>
        <p:spPr>
          <a:xfrm>
            <a:off x="4800600" y="6096000"/>
            <a:ext cx="685800" cy="609600"/>
          </a:xfrm>
          <a:prstGeom prst="actionButtonForwardNext">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 action="ppaction://hlinkshowjump?jump=lastslide" highlightClick="1"/>
          </p:cNvPr>
          <p:cNvSpPr/>
          <p:nvPr/>
        </p:nvSpPr>
        <p:spPr>
          <a:xfrm>
            <a:off x="5638800" y="6096000"/>
            <a:ext cx="762000" cy="609600"/>
          </a:xfrm>
          <a:prstGeom prst="actionButtonEnd">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86200" y="6096000"/>
            <a:ext cx="762000" cy="609600"/>
          </a:xfrm>
          <a:prstGeom prst="actionButtonBackPrevious">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eginning 6">
            <a:hlinkClick r:id="" action="ppaction://hlinkshowjump?jump=firstslide" highlightClick="1"/>
          </p:cNvPr>
          <p:cNvSpPr/>
          <p:nvPr/>
        </p:nvSpPr>
        <p:spPr>
          <a:xfrm>
            <a:off x="2971800" y="6096000"/>
            <a:ext cx="762000" cy="609600"/>
          </a:xfrm>
          <a:prstGeom prst="actionButtonBeginning">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Home 7">
            <a:hlinkClick r:id="" action="ppaction://hlinkshowjump?jump=firstslide" highlightClick="1"/>
          </p:cNvPr>
          <p:cNvSpPr/>
          <p:nvPr/>
        </p:nvSpPr>
        <p:spPr>
          <a:xfrm>
            <a:off x="1905000" y="6096000"/>
            <a:ext cx="838200" cy="609600"/>
          </a:xfrm>
          <a:prstGeom prst="actionButtonHome">
            <a:avLst/>
          </a:prstGeom>
          <a:solidFill>
            <a:schemeClr val="bg1"/>
          </a:solidFill>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descr="C:\Users\kadir\AppData\Local\Microsoft\Windows\Temporary Internet Files\Content.IE5\YFO79BD6\MC900251215[1].wmf"/>
          <p:cNvPicPr>
            <a:picLocks noChangeAspect="1" noChangeArrowheads="1"/>
          </p:cNvPicPr>
          <p:nvPr/>
        </p:nvPicPr>
        <p:blipFill>
          <a:blip r:embed="rId3" cstate="print"/>
          <a:srcRect/>
          <a:stretch>
            <a:fillRect/>
          </a:stretch>
        </p:blipFill>
        <p:spPr bwMode="auto">
          <a:xfrm rot="19578262">
            <a:off x="1676400" y="838200"/>
            <a:ext cx="1073506" cy="1524305"/>
          </a:xfrm>
          <a:prstGeom prst="rect">
            <a:avLst/>
          </a:prstGeom>
          <a:noFill/>
        </p:spPr>
      </p:pic>
      <p:sp>
        <p:nvSpPr>
          <p:cNvPr id="10" name="Freeform 9"/>
          <p:cNvSpPr/>
          <p:nvPr/>
        </p:nvSpPr>
        <p:spPr>
          <a:xfrm>
            <a:off x="1612900" y="2087880"/>
            <a:ext cx="6167120" cy="2080260"/>
          </a:xfrm>
          <a:custGeom>
            <a:avLst/>
            <a:gdLst>
              <a:gd name="connsiteX0" fmla="*/ 612140 w 6167120"/>
              <a:gd name="connsiteY0" fmla="*/ 0 h 2080260"/>
              <a:gd name="connsiteX1" fmla="*/ 505460 w 6167120"/>
              <a:gd name="connsiteY1" fmla="*/ 685800 h 2080260"/>
              <a:gd name="connsiteX2" fmla="*/ 3644900 w 6167120"/>
              <a:gd name="connsiteY2" fmla="*/ 1493520 h 2080260"/>
              <a:gd name="connsiteX3" fmla="*/ 4345940 w 6167120"/>
              <a:gd name="connsiteY3" fmla="*/ 1996440 h 2080260"/>
              <a:gd name="connsiteX4" fmla="*/ 4376420 w 6167120"/>
              <a:gd name="connsiteY4" fmla="*/ 1996440 h 2080260"/>
              <a:gd name="connsiteX5" fmla="*/ 5976620 w 6167120"/>
              <a:gd name="connsiteY5" fmla="*/ 1859280 h 2080260"/>
              <a:gd name="connsiteX6" fmla="*/ 5519420 w 6167120"/>
              <a:gd name="connsiteY6" fmla="*/ 1005840 h 2080260"/>
              <a:gd name="connsiteX7" fmla="*/ 5473700 w 6167120"/>
              <a:gd name="connsiteY7" fmla="*/ 944880 h 2080260"/>
              <a:gd name="connsiteX8" fmla="*/ 5473700 w 6167120"/>
              <a:gd name="connsiteY8" fmla="*/ 944880 h 208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67120" h="2080260">
                <a:moveTo>
                  <a:pt x="612140" y="0"/>
                </a:moveTo>
                <a:cubicBezTo>
                  <a:pt x="306070" y="218440"/>
                  <a:pt x="0" y="436880"/>
                  <a:pt x="505460" y="685800"/>
                </a:cubicBezTo>
                <a:cubicBezTo>
                  <a:pt x="1010920" y="934720"/>
                  <a:pt x="3004820" y="1275080"/>
                  <a:pt x="3644900" y="1493520"/>
                </a:cubicBezTo>
                <a:cubicBezTo>
                  <a:pt x="4284980" y="1711960"/>
                  <a:pt x="4224020" y="1912620"/>
                  <a:pt x="4345940" y="1996440"/>
                </a:cubicBezTo>
                <a:cubicBezTo>
                  <a:pt x="4467860" y="2080260"/>
                  <a:pt x="4376420" y="1996440"/>
                  <a:pt x="4376420" y="1996440"/>
                </a:cubicBezTo>
                <a:cubicBezTo>
                  <a:pt x="4648200" y="1973580"/>
                  <a:pt x="5786120" y="2024380"/>
                  <a:pt x="5976620" y="1859280"/>
                </a:cubicBezTo>
                <a:cubicBezTo>
                  <a:pt x="6167120" y="1694180"/>
                  <a:pt x="5603240" y="1158240"/>
                  <a:pt x="5519420" y="1005840"/>
                </a:cubicBezTo>
                <a:cubicBezTo>
                  <a:pt x="5435600" y="853440"/>
                  <a:pt x="5473700" y="944880"/>
                  <a:pt x="5473700" y="944880"/>
                </a:cubicBezTo>
                <a:lnTo>
                  <a:pt x="5473700" y="94488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496820" y="807720"/>
            <a:ext cx="3385820" cy="934720"/>
          </a:xfrm>
          <a:custGeom>
            <a:avLst/>
            <a:gdLst>
              <a:gd name="connsiteX0" fmla="*/ 3385820 w 3385820"/>
              <a:gd name="connsiteY0" fmla="*/ 807720 h 934720"/>
              <a:gd name="connsiteX1" fmla="*/ 2791460 w 3385820"/>
              <a:gd name="connsiteY1" fmla="*/ 0 h 934720"/>
              <a:gd name="connsiteX2" fmla="*/ 1297940 w 3385820"/>
              <a:gd name="connsiteY2" fmla="*/ 807720 h 934720"/>
              <a:gd name="connsiteX3" fmla="*/ 185420 w 3385820"/>
              <a:gd name="connsiteY3" fmla="*/ 762000 h 934720"/>
              <a:gd name="connsiteX4" fmla="*/ 185420 w 3385820"/>
              <a:gd name="connsiteY4" fmla="*/ 731520 h 934720"/>
              <a:gd name="connsiteX5" fmla="*/ 185420 w 3385820"/>
              <a:gd name="connsiteY5" fmla="*/ 746760 h 9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5820" h="934720">
                <a:moveTo>
                  <a:pt x="3385820" y="807720"/>
                </a:moveTo>
                <a:cubicBezTo>
                  <a:pt x="3262630" y="403860"/>
                  <a:pt x="3139440" y="0"/>
                  <a:pt x="2791460" y="0"/>
                </a:cubicBezTo>
                <a:cubicBezTo>
                  <a:pt x="2443480" y="0"/>
                  <a:pt x="1732280" y="680720"/>
                  <a:pt x="1297940" y="807720"/>
                </a:cubicBezTo>
                <a:cubicBezTo>
                  <a:pt x="863600" y="934720"/>
                  <a:pt x="370840" y="774700"/>
                  <a:pt x="185420" y="762000"/>
                </a:cubicBezTo>
                <a:cubicBezTo>
                  <a:pt x="0" y="749300"/>
                  <a:pt x="185420" y="731520"/>
                  <a:pt x="185420" y="731520"/>
                </a:cubicBezTo>
                <a:lnTo>
                  <a:pt x="185420" y="746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descr="C:\Users\kadir\AppData\Local\Microsoft\Windows\Temporary Internet Files\Content.IE5\SXXA0KRE\MC900198836[1].wmf"/>
          <p:cNvPicPr>
            <a:picLocks noChangeAspect="1" noChangeArrowheads="1"/>
          </p:cNvPicPr>
          <p:nvPr/>
        </p:nvPicPr>
        <p:blipFill>
          <a:blip r:embed="rId4" cstate="print"/>
          <a:srcRect/>
          <a:stretch>
            <a:fillRect/>
          </a:stretch>
        </p:blipFill>
        <p:spPr bwMode="auto">
          <a:xfrm rot="19160774">
            <a:off x="5494069" y="853105"/>
            <a:ext cx="1780515" cy="2788467"/>
          </a:xfrm>
          <a:prstGeom prst="rect">
            <a:avLst/>
          </a:prstGeom>
          <a:noFill/>
        </p:spPr>
      </p:pic>
    </p:spTree>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4&quot;/&gt;&lt;property id=&quot;20307&quot; value=&quot;256&quot;/&gt;&lt;/object&gt;&lt;object type=&quot;3&quot; unique_id=&quot;10005&quot;&gt;&lt;property id=&quot;20148&quot; value=&quot;5&quot;/&gt;&lt;property id=&quot;20300&quot; value=&quot;Slide 15&quot;/&gt;&lt;property id=&quot;20307&quot; value=&quot;257&quot;/&gt;&lt;/object&gt;&lt;object type=&quot;3&quot; unique_id=&quot;10006&quot;&gt;&lt;property id=&quot;20148&quot; value=&quot;5&quot;/&gt;&lt;property id=&quot;20300&quot; value=&quot;Slide 16&quot;/&gt;&lt;property id=&quot;20307&quot; value=&quot;258&quot;/&gt;&lt;/object&gt;&lt;object type=&quot;3&quot; unique_id=&quot;10007&quot;&gt;&lt;property id=&quot;20148&quot; value=&quot;5&quot;/&gt;&lt;property id=&quot;20300&quot; value=&quot;Slide 17&quot;/&gt;&lt;property id=&quot;20307&quot; value=&quot;259&quot;/&gt;&lt;/object&gt;&lt;object type=&quot;3&quot; unique_id=&quot;10008&quot;&gt;&lt;property id=&quot;20148&quot; value=&quot;5&quot;/&gt;&lt;property id=&quot;20300&quot; value=&quot;Slide 18&quot;/&gt;&lt;property id=&quot;20307&quot; value=&quot;260&quot;/&gt;&lt;/object&gt;&lt;object type=&quot;3&quot; unique_id=&quot;10009&quot;&gt;&lt;property id=&quot;20148&quot; value=&quot;5&quot;/&gt;&lt;property id=&quot;20300&quot; value=&quot;Slide 19&quot;/&gt;&lt;property id=&quot;20307&quot; value=&quot;261&quot;/&gt;&lt;/object&gt;&lt;object type=&quot;3&quot; unique_id=&quot;10010&quot;&gt;&lt;property id=&quot;20148&quot; value=&quot;5&quot;/&gt;&lt;property id=&quot;20300&quot; value=&quot;Slide 20&quot;/&gt;&lt;property id=&quot;20307&quot; value=&quot;262&quot;/&gt;&lt;/object&gt;&lt;object type=&quot;3&quot; unique_id=&quot;10011&quot;&gt;&lt;property id=&quot;20148&quot; value=&quot;5&quot;/&gt;&lt;property id=&quot;20300&quot; value=&quot;Slide 21&quot;/&gt;&lt;property id=&quot;20307&quot; value=&quot;263&quot;/&gt;&lt;/object&gt;&lt;object type=&quot;3&quot; unique_id=&quot;10152&quot;&gt;&lt;property id=&quot;20148&quot; value=&quot;5&quot;/&gt;&lt;property id=&quot;20300&quot; value=&quot;Slide 5&quot;/&gt;&lt;property id=&quot;20307&quot; value=&quot;264&quot;/&gt;&lt;/object&gt;&lt;object type=&quot;3&quot; unique_id=&quot;10230&quot;&gt;&lt;property id=&quot;20148&quot; value=&quot;5&quot;/&gt;&lt;property id=&quot;20300&quot; value=&quot;Slide 1&quot;/&gt;&lt;property id=&quot;20307&quot; value=&quot;265&quot;/&gt;&lt;/object&gt;&lt;object type=&quot;3&quot; unique_id=&quot;10411&quot;&gt;&lt;property id=&quot;20148&quot; value=&quot;5&quot;/&gt;&lt;property id=&quot;20300&quot; value=&quot;Slide 12&quot;/&gt;&lt;property id=&quot;20307&quot; value=&quot;266&quot;/&gt;&lt;/object&gt;&lt;object type=&quot;3&quot; unique_id=&quot;10503&quot;&gt;&lt;property id=&quot;20148&quot; value=&quot;5&quot;/&gt;&lt;property id=&quot;20300&quot; value=&quot;Slide 13&quot;/&gt;&lt;property id=&quot;20307&quot; value=&quot;267&quot;/&gt;&lt;/object&gt;&lt;object type=&quot;3&quot; unique_id=&quot;10714&quot;&gt;&lt;property id=&quot;20148&quot; value=&quot;5&quot;/&gt;&lt;property id=&quot;20300&quot; value=&quot;Slide 9&quot;/&gt;&lt;property id=&quot;20307&quot; value=&quot;268&quot;/&gt;&lt;/object&gt;&lt;object type=&quot;3&quot; unique_id=&quot;11090&quot;&gt;&lt;property id=&quot;20148&quot; value=&quot;5&quot;/&gt;&lt;property id=&quot;20300&quot; value=&quot;Slide 6&quot;/&gt;&lt;property id=&quot;20307&quot; value=&quot;269&quot;/&gt;&lt;/object&gt;&lt;object type=&quot;3&quot; unique_id=&quot;11331&quot;&gt;&lt;property id=&quot;20148&quot; value=&quot;5&quot;/&gt;&lt;property id=&quot;20300&quot; value=&quot;Slide 8&quot;/&gt;&lt;property id=&quot;20307&quot; value=&quot;270&quot;/&gt;&lt;/object&gt;&lt;object type=&quot;3&quot; unique_id=&quot;11417&quot;&gt;&lt;property id=&quot;20148&quot; value=&quot;5&quot;/&gt;&lt;property id=&quot;20300&quot; value=&quot;Slide 7&quot;/&gt;&lt;property id=&quot;20307&quot; value=&quot;271&quot;/&gt;&lt;/object&gt;&lt;object type=&quot;3&quot; unique_id=&quot;12354&quot;&gt;&lt;property id=&quot;20148&quot; value=&quot;5&quot;/&gt;&lt;property id=&quot;20300&quot; value=&quot;Slide 4&quot;/&gt;&lt;property id=&quot;20307&quot; value=&quot;272&quot;/&gt;&lt;/object&gt;&lt;object type=&quot;3&quot; unique_id=&quot;12545&quot;&gt;&lt;property id=&quot;20148&quot; value=&quot;5&quot;/&gt;&lt;property id=&quot;20300&quot; value=&quot;Slide 2&quot;/&gt;&lt;property id=&quot;20307&quot; value=&quot;273&quot;/&gt;&lt;/object&gt;&lt;object type=&quot;3&quot; unique_id=&quot;12686&quot;&gt;&lt;property id=&quot;20148&quot; value=&quot;5&quot;/&gt;&lt;property id=&quot;20300&quot; value=&quot;Slide 3&quot;/&gt;&lt;property id=&quot;20307&quot; value=&quot;274&quot;/&gt;&lt;/object&gt;&lt;object type=&quot;3&quot; unique_id=&quot;13044&quot;&gt;&lt;property id=&quot;20148&quot; value=&quot;5&quot;/&gt;&lt;property id=&quot;20300&quot; value=&quot;Slide 35&quot;/&gt;&lt;property id=&quot;20307&quot; value=&quot;275&quot;/&gt;&lt;/object&gt;&lt;object type=&quot;3&quot; unique_id=&quot;13243&quot;&gt;&lt;property id=&quot;20148&quot; value=&quot;5&quot;/&gt;&lt;property id=&quot;20300&quot; value=&quot;Slide 42&quot;/&gt;&lt;property id=&quot;20307&quot; value=&quot;276&quot;/&gt;&lt;/object&gt;&lt;object type=&quot;3&quot; unique_id=&quot;14406&quot;&gt;&lt;property id=&quot;20148&quot; value=&quot;5&quot;/&gt;&lt;property id=&quot;20300&quot; value=&quot;Slide 36&quot;/&gt;&lt;property id=&quot;20307&quot; value=&quot;282&quot;/&gt;&lt;/object&gt;&lt;object type=&quot;3&quot; unique_id=&quot;14885&quot;&gt;&lt;property id=&quot;20148&quot; value=&quot;5&quot;/&gt;&lt;property id=&quot;20300&quot; value=&quot;Slide 25&quot;/&gt;&lt;property id=&quot;20307&quot; value=&quot;284&quot;/&gt;&lt;/object&gt;&lt;object type=&quot;3&quot; unique_id=&quot;15297&quot;&gt;&lt;property id=&quot;20148&quot; value=&quot;5&quot;/&gt;&lt;property id=&quot;20300&quot; value=&quot;Slide 23&quot;/&gt;&lt;property id=&quot;20307&quot; value=&quot;287&quot;/&gt;&lt;/object&gt;&lt;object type=&quot;3&quot; unique_id=&quot;15532&quot;&gt;&lt;property id=&quot;20148&quot; value=&quot;5&quot;/&gt;&lt;property id=&quot;20300&quot; value=&quot;Slide 24&quot;/&gt;&lt;property id=&quot;20307&quot; value=&quot;288&quot;/&gt;&lt;/object&gt;&lt;object type=&quot;3&quot; unique_id=&quot;15568&quot;&gt;&lt;property id=&quot;20148&quot; value=&quot;5&quot;/&gt;&lt;property id=&quot;20300&quot; value=&quot;Slide 10&quot;/&gt;&lt;property id=&quot;20307&quot; value=&quot;293&quot;/&gt;&lt;/object&gt;&lt;object type=&quot;3&quot; unique_id=&quot;15569&quot;&gt;&lt;property id=&quot;20148&quot; value=&quot;5&quot;/&gt;&lt;property id=&quot;20300&quot; value=&quot;Slide 11&quot;/&gt;&lt;property id=&quot;20307&quot; value=&quot;294&quot;/&gt;&lt;/object&gt;&lt;object type=&quot;3&quot; unique_id=&quot;15570&quot;&gt;&lt;property id=&quot;20148&quot; value=&quot;5&quot;/&gt;&lt;property id=&quot;20300&quot; value=&quot;Slide 22&quot;/&gt;&lt;property id=&quot;20307&quot; value=&quot;305&quot;/&gt;&lt;/object&gt;&lt;object type=&quot;3&quot; unique_id=&quot;15571&quot;&gt;&lt;property id=&quot;20148&quot; value=&quot;5&quot;/&gt;&lt;property id=&quot;20300&quot; value=&quot;Slide 26&quot;/&gt;&lt;property id=&quot;20307&quot; value=&quot;290&quot;/&gt;&lt;/object&gt;&lt;object type=&quot;3&quot; unique_id=&quot;15572&quot;&gt;&lt;property id=&quot;20148&quot; value=&quot;5&quot;/&gt;&lt;property id=&quot;20300&quot; value=&quot;Slide 27&quot;/&gt;&lt;property id=&quot;20307&quot; value=&quot;295&quot;/&gt;&lt;/object&gt;&lt;object type=&quot;3&quot; unique_id=&quot;15573&quot;&gt;&lt;property id=&quot;20148&quot; value=&quot;5&quot;/&gt;&lt;property id=&quot;20300&quot; value=&quot;Slide 28&quot;/&gt;&lt;property id=&quot;20307&quot; value=&quot;296&quot;/&gt;&lt;/object&gt;&lt;object type=&quot;3&quot; unique_id=&quot;15574&quot;&gt;&lt;property id=&quot;20148&quot; value=&quot;5&quot;/&gt;&lt;property id=&quot;20300&quot; value=&quot;Slide 29&quot;/&gt;&lt;property id=&quot;20307&quot; value=&quot;298&quot;/&gt;&lt;/object&gt;&lt;object type=&quot;3&quot; unique_id=&quot;15575&quot;&gt;&lt;property id=&quot;20148&quot; value=&quot;5&quot;/&gt;&lt;property id=&quot;20300&quot; value=&quot;Slide 30&quot;/&gt;&lt;property id=&quot;20307&quot; value=&quot;299&quot;/&gt;&lt;/object&gt;&lt;object type=&quot;3&quot; unique_id=&quot;15576&quot;&gt;&lt;property id=&quot;20148&quot; value=&quot;5&quot;/&gt;&lt;property id=&quot;20300&quot; value=&quot;Slide 31&quot;/&gt;&lt;property id=&quot;20307&quot; value=&quot;301&quot;/&gt;&lt;/object&gt;&lt;object type=&quot;3&quot; unique_id=&quot;15577&quot;&gt;&lt;property id=&quot;20148&quot; value=&quot;5&quot;/&gt;&lt;property id=&quot;20300&quot; value=&quot;Slide 32&quot;/&gt;&lt;property id=&quot;20307&quot; value=&quot;302&quot;/&gt;&lt;/object&gt;&lt;object type=&quot;3&quot; unique_id=&quot;15578&quot;&gt;&lt;property id=&quot;20148&quot; value=&quot;5&quot;/&gt;&lt;property id=&quot;20300&quot; value=&quot;Slide 33 - &amp;quot;It’s Time for A Scavenger Hunt!&amp;quot;&quot;/&gt;&lt;property id=&quot;20307&quot; value=&quot;303&quot;/&gt;&lt;/object&gt;&lt;object type=&quot;3&quot; unique_id=&quot;15579&quot;&gt;&lt;property id=&quot;20148&quot; value=&quot;5&quot;/&gt;&lt;property id=&quot;20300&quot; value=&quot;Slide 34&quot;/&gt;&lt;property id=&quot;20307&quot; value=&quot;304&quot;/&gt;&lt;/object&gt;&lt;object type=&quot;3&quot; unique_id=&quot;15580&quot;&gt;&lt;property id=&quot;20148&quot; value=&quot;5&quot;/&gt;&lt;property id=&quot;20300&quot; value=&quot;Slide 37&quot;/&gt;&lt;property id=&quot;20307&quot; value=&quot;307&quot;/&gt;&lt;/object&gt;&lt;object type=&quot;3&quot; unique_id=&quot;15581&quot;&gt;&lt;property id=&quot;20148&quot; value=&quot;5&quot;/&gt;&lt;property id=&quot;20300&quot; value=&quot;Slide 38&quot;/&gt;&lt;property id=&quot;20307&quot; value=&quot;306&quot;/&gt;&lt;/object&gt;&lt;object type=&quot;3&quot; unique_id=&quot;15582&quot;&gt;&lt;property id=&quot;20148&quot; value=&quot;5&quot;/&gt;&lt;property id=&quot;20300&quot; value=&quot;Slide 39 - &amp;quot;Some More Scavenging!&amp;quot;&quot;/&gt;&lt;property id=&quot;20307&quot; value=&quot;308&quot;/&gt;&lt;/object&gt;&lt;object type=&quot;3&quot; unique_id=&quot;15583&quot;&gt;&lt;property id=&quot;20148&quot; value=&quot;5&quot;/&gt;&lt;property id=&quot;20300&quot; value=&quot;Slide 40&quot;/&gt;&lt;property id=&quot;20307&quot; value=&quot;309&quot;/&gt;&lt;/object&gt;&lt;object type=&quot;3&quot; unique_id=&quot;15584&quot;&gt;&lt;property id=&quot;20148&quot; value=&quot;5&quot;/&gt;&lt;property id=&quot;20300&quot; value=&quot;Slide 41&quot;/&gt;&lt;property id=&quot;20307&quot; value=&quot;310&quot;/&gt;&lt;/object&gt;&lt;object type=&quot;3&quot; unique_id=&quot;15585&quot;&gt;&lt;property id=&quot;20148&quot; value=&quot;5&quot;/&gt;&lt;property id=&quot;20300&quot; value=&quot;Slide 43&quot;/&gt;&lt;property id=&quot;20307&quot; value=&quot;297&quot;/&gt;&lt;/object&gt;&lt;object type=&quot;3&quot; unique_id=&quot;15586&quot;&gt;&lt;property id=&quot;20148&quot; value=&quot;5&quot;/&gt;&lt;property id=&quot;20300&quot; value=&quot;Slide 44&quot;/&gt;&lt;property id=&quot;20307&quot; value=&quot;31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2283</Words>
  <Application>Microsoft Office PowerPoint</Application>
  <PresentationFormat>On-screen Show (4:3)</PresentationFormat>
  <Paragraphs>375</Paragraphs>
  <Slides>44</Slides>
  <Notes>36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It’s Time for A Scavenger Hunt!</vt:lpstr>
      <vt:lpstr>Slide 34</vt:lpstr>
      <vt:lpstr>Slide 35</vt:lpstr>
      <vt:lpstr>Slide 36</vt:lpstr>
      <vt:lpstr>Slide 37</vt:lpstr>
      <vt:lpstr>Slide 38</vt:lpstr>
      <vt:lpstr>Some More Scavenging!</vt:lpstr>
      <vt:lpstr>Slide 40</vt:lpstr>
      <vt:lpstr>Slide 41</vt:lpstr>
      <vt:lpstr>Slide 42</vt:lpstr>
      <vt:lpstr>Slide 43</vt:lpstr>
      <vt:lpstr>Slide 44</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coeuser</dc:creator>
  <cp:lastModifiedBy>kadir</cp:lastModifiedBy>
  <cp:revision>213</cp:revision>
  <dcterms:created xsi:type="dcterms:W3CDTF">2011-02-26T12:31:56Z</dcterms:created>
  <dcterms:modified xsi:type="dcterms:W3CDTF">2011-03-27T21:59:33Z</dcterms:modified>
</cp:coreProperties>
</file>